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7.xml" ContentType="application/vnd.openxmlformats-officedocument.presentationml.tags+xml"/>
  <Override PartName="/ppt/notesSlides/notesSlide29.xml" ContentType="application/vnd.openxmlformats-officedocument.presentationml.notesSlide+xml"/>
  <Override PartName="/ppt/tags/tag38.xml" ContentType="application/vnd.openxmlformats-officedocument.presentationml.tags+xml"/>
  <Override PartName="/ppt/notesSlides/notesSlide30.xml" ContentType="application/vnd.openxmlformats-officedocument.presentationml.notesSlide+xml"/>
  <Override PartName="/ppt/tags/tag39.xml" ContentType="application/vnd.openxmlformats-officedocument.presentationml.tags+xml"/>
  <Override PartName="/ppt/notesSlides/notesSlide31.xml" ContentType="application/vnd.openxmlformats-officedocument.presentationml.notesSlide+xml"/>
  <Override PartName="/ppt/tags/tag40.xml" ContentType="application/vnd.openxmlformats-officedocument.presentationml.tags+xml"/>
  <Override PartName="/ppt/notesSlides/notesSlide32.xml" ContentType="application/vnd.openxmlformats-officedocument.presentationml.notesSlide+xml"/>
  <Override PartName="/ppt/tags/tag4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350" r:id="rId3"/>
    <p:sldId id="351" r:id="rId4"/>
    <p:sldId id="352" r:id="rId5"/>
    <p:sldId id="410" r:id="rId6"/>
    <p:sldId id="408" r:id="rId7"/>
    <p:sldId id="411" r:id="rId8"/>
    <p:sldId id="354" r:id="rId9"/>
    <p:sldId id="355" r:id="rId10"/>
    <p:sldId id="357" r:id="rId11"/>
    <p:sldId id="359" r:id="rId12"/>
    <p:sldId id="361" r:id="rId13"/>
    <p:sldId id="363" r:id="rId14"/>
    <p:sldId id="365" r:id="rId15"/>
    <p:sldId id="367" r:id="rId16"/>
    <p:sldId id="409" r:id="rId17"/>
    <p:sldId id="370" r:id="rId18"/>
    <p:sldId id="371" r:id="rId19"/>
    <p:sldId id="373" r:id="rId20"/>
    <p:sldId id="374" r:id="rId21"/>
    <p:sldId id="376" r:id="rId22"/>
    <p:sldId id="378" r:id="rId23"/>
    <p:sldId id="380" r:id="rId24"/>
    <p:sldId id="382" r:id="rId25"/>
    <p:sldId id="384" r:id="rId26"/>
    <p:sldId id="385" r:id="rId27"/>
    <p:sldId id="401" r:id="rId28"/>
    <p:sldId id="412" r:id="rId29"/>
    <p:sldId id="403" r:id="rId30"/>
    <p:sldId id="386" r:id="rId31"/>
    <p:sldId id="388" r:id="rId32"/>
    <p:sldId id="389" r:id="rId33"/>
    <p:sldId id="390" r:id="rId34"/>
    <p:sldId id="392" r:id="rId35"/>
    <p:sldId id="393" r:id="rId36"/>
    <p:sldId id="399" r:id="rId37"/>
    <p:sldId id="404" r:id="rId38"/>
    <p:sldId id="395" r:id="rId39"/>
    <p:sldId id="397" r:id="rId40"/>
    <p:sldId id="398" r:id="rId41"/>
    <p:sldId id="348" r:id="rId42"/>
  </p:sldIdLst>
  <p:sldSz cx="9144000" cy="6858000" type="screen4x3"/>
  <p:notesSz cx="6858000" cy="9144000"/>
  <p:custDataLst>
    <p:tags r:id="rId4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99"/>
    <a:srgbClr val="004B8D"/>
    <a:srgbClr val="A20051"/>
    <a:srgbClr val="FF3399"/>
    <a:srgbClr val="686868"/>
    <a:srgbClr val="FFD03B"/>
    <a:srgbClr val="666699"/>
    <a:srgbClr val="5C62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923" autoAdjust="0"/>
    <p:restoredTop sz="93856" autoAdjust="0"/>
  </p:normalViewPr>
  <p:slideViewPr>
    <p:cSldViewPr>
      <p:cViewPr>
        <p:scale>
          <a:sx n="71" d="100"/>
          <a:sy n="71" d="100"/>
        </p:scale>
        <p:origin x="-859" y="187"/>
      </p:cViewPr>
      <p:guideLst>
        <p:guide orient="horz" pos="2160"/>
        <p:guide pos="2880"/>
      </p:guideLst>
    </p:cSldViewPr>
  </p:slideViewPr>
  <p:outlineViewPr>
    <p:cViewPr>
      <p:scale>
        <a:sx n="33" d="100"/>
        <a:sy n="33" d="100"/>
      </p:scale>
      <p:origin x="0" y="852"/>
    </p:cViewPr>
  </p:outlineViewPr>
  <p:notesTextViewPr>
    <p:cViewPr>
      <p:scale>
        <a:sx n="1" d="1"/>
        <a:sy n="1" d="1"/>
      </p:scale>
      <p:origin x="0" y="0"/>
    </p:cViewPr>
  </p:notesTextViewPr>
  <p:sorterViewPr>
    <p:cViewPr>
      <p:scale>
        <a:sx n="100" d="100"/>
        <a:sy n="100" d="100"/>
      </p:scale>
      <p:origin x="0" y="10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AC5B87-2915-4EF4-8DA3-44E44279821C}" type="datetimeFigureOut">
              <a:rPr lang="en-US"/>
              <a:pPr>
                <a:defRPr/>
              </a:pPr>
              <a:t>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0183163-F0D6-4D87-8F42-4149A352363C}" type="slidenum">
              <a:rPr lang="en-US"/>
              <a:pPr>
                <a:defRPr/>
              </a:pPr>
              <a:t>‹#›</a:t>
            </a:fld>
            <a:endParaRPr lang="en-US"/>
          </a:p>
        </p:txBody>
      </p:sp>
    </p:spTree>
    <p:extLst>
      <p:ext uri="{BB962C8B-B14F-4D97-AF65-F5344CB8AC3E}">
        <p14:creationId xmlns:p14="http://schemas.microsoft.com/office/powerpoint/2010/main" val="2884109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2"/>
                </a:solidFill>
                <a:latin typeface="Arial" pitchFamily="34" charset="0"/>
                <a:ea typeface="MS PGothic" pitchFamily="34" charset="-128"/>
              </a:defRPr>
            </a:lvl1pPr>
            <a:lvl2pPr marL="729057" indent="-280406">
              <a:defRPr sz="3100" b="1">
                <a:solidFill>
                  <a:schemeClr val="tx2"/>
                </a:solidFill>
                <a:latin typeface="Arial" pitchFamily="34" charset="0"/>
                <a:ea typeface="MS PGothic" pitchFamily="34" charset="-128"/>
              </a:defRPr>
            </a:lvl2pPr>
            <a:lvl3pPr marL="1121626" indent="-224325">
              <a:defRPr sz="3100" b="1">
                <a:solidFill>
                  <a:schemeClr val="tx2"/>
                </a:solidFill>
                <a:latin typeface="Arial" pitchFamily="34" charset="0"/>
                <a:ea typeface="MS PGothic" pitchFamily="34" charset="-128"/>
              </a:defRPr>
            </a:lvl3pPr>
            <a:lvl4pPr marL="1570276" indent="-224325">
              <a:defRPr sz="3100" b="1">
                <a:solidFill>
                  <a:schemeClr val="tx2"/>
                </a:solidFill>
                <a:latin typeface="Arial" pitchFamily="34" charset="0"/>
                <a:ea typeface="MS PGothic" pitchFamily="34" charset="-128"/>
              </a:defRPr>
            </a:lvl4pPr>
            <a:lvl5pPr marL="2018927" indent="-224325">
              <a:defRPr sz="3100" b="1">
                <a:solidFill>
                  <a:schemeClr val="tx2"/>
                </a:solidFill>
                <a:latin typeface="Arial" pitchFamily="34" charset="0"/>
                <a:ea typeface="MS PGothic" pitchFamily="34" charset="-128"/>
              </a:defRPr>
            </a:lvl5pPr>
            <a:lvl6pPr marL="2467577" indent="-224325" eaLnBrk="0" fontAlgn="base" hangingPunct="0">
              <a:spcBef>
                <a:spcPct val="0"/>
              </a:spcBef>
              <a:spcAft>
                <a:spcPct val="0"/>
              </a:spcAft>
              <a:defRPr sz="3100" b="1">
                <a:solidFill>
                  <a:schemeClr val="tx2"/>
                </a:solidFill>
                <a:latin typeface="Arial" pitchFamily="34" charset="0"/>
                <a:ea typeface="MS PGothic" pitchFamily="34" charset="-128"/>
              </a:defRPr>
            </a:lvl6pPr>
            <a:lvl7pPr marL="2916227" indent="-224325" eaLnBrk="0" fontAlgn="base" hangingPunct="0">
              <a:spcBef>
                <a:spcPct val="0"/>
              </a:spcBef>
              <a:spcAft>
                <a:spcPct val="0"/>
              </a:spcAft>
              <a:defRPr sz="3100" b="1">
                <a:solidFill>
                  <a:schemeClr val="tx2"/>
                </a:solidFill>
                <a:latin typeface="Arial" pitchFamily="34" charset="0"/>
                <a:ea typeface="MS PGothic" pitchFamily="34" charset="-128"/>
              </a:defRPr>
            </a:lvl7pPr>
            <a:lvl8pPr marL="3364878" indent="-224325" eaLnBrk="0" fontAlgn="base" hangingPunct="0">
              <a:spcBef>
                <a:spcPct val="0"/>
              </a:spcBef>
              <a:spcAft>
                <a:spcPct val="0"/>
              </a:spcAft>
              <a:defRPr sz="3100" b="1">
                <a:solidFill>
                  <a:schemeClr val="tx2"/>
                </a:solidFill>
                <a:latin typeface="Arial" pitchFamily="34" charset="0"/>
                <a:ea typeface="MS PGothic" pitchFamily="34" charset="-128"/>
              </a:defRPr>
            </a:lvl8pPr>
            <a:lvl9pPr marL="3813528" indent="-224325" eaLnBrk="0" fontAlgn="base" hangingPunct="0">
              <a:spcBef>
                <a:spcPct val="0"/>
              </a:spcBef>
              <a:spcAft>
                <a:spcPct val="0"/>
              </a:spcAft>
              <a:defRPr sz="3100" b="1">
                <a:solidFill>
                  <a:schemeClr val="tx2"/>
                </a:solidFill>
                <a:latin typeface="Arial" pitchFamily="34" charset="0"/>
                <a:ea typeface="MS PGothic" pitchFamily="34" charset="-128"/>
              </a:defRPr>
            </a:lvl9pPr>
          </a:lstStyle>
          <a:p>
            <a:fld id="{69068FAD-AC6E-4D1C-9D3B-70625622DA79}" type="slidenum">
              <a:rPr lang="en-US" sz="1200"/>
              <a:pPr/>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2"/>
                </a:solidFill>
                <a:latin typeface="Arial" pitchFamily="34" charset="0"/>
                <a:ea typeface="MS PGothic" pitchFamily="34" charset="-128"/>
              </a:defRPr>
            </a:lvl1pPr>
            <a:lvl2pPr marL="729057" indent="-280406">
              <a:defRPr sz="3100" b="1">
                <a:solidFill>
                  <a:schemeClr val="tx2"/>
                </a:solidFill>
                <a:latin typeface="Arial" pitchFamily="34" charset="0"/>
                <a:ea typeface="MS PGothic" pitchFamily="34" charset="-128"/>
              </a:defRPr>
            </a:lvl2pPr>
            <a:lvl3pPr marL="1121626" indent="-224325">
              <a:defRPr sz="3100" b="1">
                <a:solidFill>
                  <a:schemeClr val="tx2"/>
                </a:solidFill>
                <a:latin typeface="Arial" pitchFamily="34" charset="0"/>
                <a:ea typeface="MS PGothic" pitchFamily="34" charset="-128"/>
              </a:defRPr>
            </a:lvl3pPr>
            <a:lvl4pPr marL="1570276" indent="-224325">
              <a:defRPr sz="3100" b="1">
                <a:solidFill>
                  <a:schemeClr val="tx2"/>
                </a:solidFill>
                <a:latin typeface="Arial" pitchFamily="34" charset="0"/>
                <a:ea typeface="MS PGothic" pitchFamily="34" charset="-128"/>
              </a:defRPr>
            </a:lvl4pPr>
            <a:lvl5pPr marL="2018927" indent="-224325">
              <a:defRPr sz="3100" b="1">
                <a:solidFill>
                  <a:schemeClr val="tx2"/>
                </a:solidFill>
                <a:latin typeface="Arial" pitchFamily="34" charset="0"/>
                <a:ea typeface="MS PGothic" pitchFamily="34" charset="-128"/>
              </a:defRPr>
            </a:lvl5pPr>
            <a:lvl6pPr marL="2467577" indent="-224325" eaLnBrk="0" fontAlgn="base" hangingPunct="0">
              <a:spcBef>
                <a:spcPct val="0"/>
              </a:spcBef>
              <a:spcAft>
                <a:spcPct val="0"/>
              </a:spcAft>
              <a:defRPr sz="3100" b="1">
                <a:solidFill>
                  <a:schemeClr val="tx2"/>
                </a:solidFill>
                <a:latin typeface="Arial" pitchFamily="34" charset="0"/>
                <a:ea typeface="MS PGothic" pitchFamily="34" charset="-128"/>
              </a:defRPr>
            </a:lvl6pPr>
            <a:lvl7pPr marL="2916227" indent="-224325" eaLnBrk="0" fontAlgn="base" hangingPunct="0">
              <a:spcBef>
                <a:spcPct val="0"/>
              </a:spcBef>
              <a:spcAft>
                <a:spcPct val="0"/>
              </a:spcAft>
              <a:defRPr sz="3100" b="1">
                <a:solidFill>
                  <a:schemeClr val="tx2"/>
                </a:solidFill>
                <a:latin typeface="Arial" pitchFamily="34" charset="0"/>
                <a:ea typeface="MS PGothic" pitchFamily="34" charset="-128"/>
              </a:defRPr>
            </a:lvl7pPr>
            <a:lvl8pPr marL="3364878" indent="-224325" eaLnBrk="0" fontAlgn="base" hangingPunct="0">
              <a:spcBef>
                <a:spcPct val="0"/>
              </a:spcBef>
              <a:spcAft>
                <a:spcPct val="0"/>
              </a:spcAft>
              <a:defRPr sz="3100" b="1">
                <a:solidFill>
                  <a:schemeClr val="tx2"/>
                </a:solidFill>
                <a:latin typeface="Arial" pitchFamily="34" charset="0"/>
                <a:ea typeface="MS PGothic" pitchFamily="34" charset="-128"/>
              </a:defRPr>
            </a:lvl8pPr>
            <a:lvl9pPr marL="3813528" indent="-224325" eaLnBrk="0" fontAlgn="base" hangingPunct="0">
              <a:spcBef>
                <a:spcPct val="0"/>
              </a:spcBef>
              <a:spcAft>
                <a:spcPct val="0"/>
              </a:spcAft>
              <a:defRPr sz="3100" b="1">
                <a:solidFill>
                  <a:schemeClr val="tx2"/>
                </a:solidFill>
                <a:latin typeface="Arial" pitchFamily="34" charset="0"/>
                <a:ea typeface="MS PGothic" pitchFamily="34" charset="-128"/>
              </a:defRPr>
            </a:lvl9pPr>
          </a:lstStyle>
          <a:p>
            <a:fld id="{4F554FBB-11B7-4456-9D1A-B19B1272A8B8}" type="slidenum">
              <a:rPr lang="en-US" sz="1200"/>
              <a:pPr/>
              <a:t>14</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2"/>
                </a:solidFill>
                <a:latin typeface="Arial" pitchFamily="34" charset="0"/>
                <a:ea typeface="MS PGothic" pitchFamily="34" charset="-128"/>
              </a:defRPr>
            </a:lvl1pPr>
            <a:lvl2pPr marL="729057" indent="-280406">
              <a:defRPr sz="3100" b="1">
                <a:solidFill>
                  <a:schemeClr val="tx2"/>
                </a:solidFill>
                <a:latin typeface="Arial" pitchFamily="34" charset="0"/>
                <a:ea typeface="MS PGothic" pitchFamily="34" charset="-128"/>
              </a:defRPr>
            </a:lvl2pPr>
            <a:lvl3pPr marL="1121626" indent="-224325">
              <a:defRPr sz="3100" b="1">
                <a:solidFill>
                  <a:schemeClr val="tx2"/>
                </a:solidFill>
                <a:latin typeface="Arial" pitchFamily="34" charset="0"/>
                <a:ea typeface="MS PGothic" pitchFamily="34" charset="-128"/>
              </a:defRPr>
            </a:lvl3pPr>
            <a:lvl4pPr marL="1570276" indent="-224325">
              <a:defRPr sz="3100" b="1">
                <a:solidFill>
                  <a:schemeClr val="tx2"/>
                </a:solidFill>
                <a:latin typeface="Arial" pitchFamily="34" charset="0"/>
                <a:ea typeface="MS PGothic" pitchFamily="34" charset="-128"/>
              </a:defRPr>
            </a:lvl4pPr>
            <a:lvl5pPr marL="2018927" indent="-224325">
              <a:defRPr sz="3100" b="1">
                <a:solidFill>
                  <a:schemeClr val="tx2"/>
                </a:solidFill>
                <a:latin typeface="Arial" pitchFamily="34" charset="0"/>
                <a:ea typeface="MS PGothic" pitchFamily="34" charset="-128"/>
              </a:defRPr>
            </a:lvl5pPr>
            <a:lvl6pPr marL="2467577" indent="-224325" eaLnBrk="0" fontAlgn="base" hangingPunct="0">
              <a:spcBef>
                <a:spcPct val="0"/>
              </a:spcBef>
              <a:spcAft>
                <a:spcPct val="0"/>
              </a:spcAft>
              <a:defRPr sz="3100" b="1">
                <a:solidFill>
                  <a:schemeClr val="tx2"/>
                </a:solidFill>
                <a:latin typeface="Arial" pitchFamily="34" charset="0"/>
                <a:ea typeface="MS PGothic" pitchFamily="34" charset="-128"/>
              </a:defRPr>
            </a:lvl6pPr>
            <a:lvl7pPr marL="2916227" indent="-224325" eaLnBrk="0" fontAlgn="base" hangingPunct="0">
              <a:spcBef>
                <a:spcPct val="0"/>
              </a:spcBef>
              <a:spcAft>
                <a:spcPct val="0"/>
              </a:spcAft>
              <a:defRPr sz="3100" b="1">
                <a:solidFill>
                  <a:schemeClr val="tx2"/>
                </a:solidFill>
                <a:latin typeface="Arial" pitchFamily="34" charset="0"/>
                <a:ea typeface="MS PGothic" pitchFamily="34" charset="-128"/>
              </a:defRPr>
            </a:lvl7pPr>
            <a:lvl8pPr marL="3364878" indent="-224325" eaLnBrk="0" fontAlgn="base" hangingPunct="0">
              <a:spcBef>
                <a:spcPct val="0"/>
              </a:spcBef>
              <a:spcAft>
                <a:spcPct val="0"/>
              </a:spcAft>
              <a:defRPr sz="3100" b="1">
                <a:solidFill>
                  <a:schemeClr val="tx2"/>
                </a:solidFill>
                <a:latin typeface="Arial" pitchFamily="34" charset="0"/>
                <a:ea typeface="MS PGothic" pitchFamily="34" charset="-128"/>
              </a:defRPr>
            </a:lvl8pPr>
            <a:lvl9pPr marL="3813528" indent="-224325" eaLnBrk="0" fontAlgn="base" hangingPunct="0">
              <a:spcBef>
                <a:spcPct val="0"/>
              </a:spcBef>
              <a:spcAft>
                <a:spcPct val="0"/>
              </a:spcAft>
              <a:defRPr sz="3100" b="1">
                <a:solidFill>
                  <a:schemeClr val="tx2"/>
                </a:solidFill>
                <a:latin typeface="Arial" pitchFamily="34" charset="0"/>
                <a:ea typeface="MS PGothic" pitchFamily="34" charset="-128"/>
              </a:defRPr>
            </a:lvl9pPr>
          </a:lstStyle>
          <a:p>
            <a:fld id="{95C00031-03FE-4041-AB38-005AB53354B0}" type="slidenum">
              <a:rPr lang="en-US" sz="1200"/>
              <a:pPr/>
              <a:t>15</a:t>
            </a:fld>
            <a:endParaRPr 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 of patients will have LFT elevation</a:t>
            </a:r>
            <a:endParaRPr lang="en-US" dirty="0"/>
          </a:p>
        </p:txBody>
      </p:sp>
      <p:sp>
        <p:nvSpPr>
          <p:cNvPr id="4" name="Slide Number Placeholder 3"/>
          <p:cNvSpPr>
            <a:spLocks noGrp="1"/>
          </p:cNvSpPr>
          <p:nvPr>
            <p:ph type="sldNum" sz="quarter" idx="10"/>
          </p:nvPr>
        </p:nvSpPr>
        <p:spPr/>
        <p:txBody>
          <a:bodyPr/>
          <a:lstStyle/>
          <a:p>
            <a:pPr>
              <a:defRPr/>
            </a:pPr>
            <a:fld id="{F0183163-F0D6-4D87-8F42-4149A352363C}" type="slidenum">
              <a:rPr lang="en-US" smtClean="0"/>
              <a:pPr>
                <a:defRPr/>
              </a:pPr>
              <a:t>16</a:t>
            </a:fld>
            <a:endParaRPr lang="en-US" dirty="0"/>
          </a:p>
        </p:txBody>
      </p:sp>
    </p:spTree>
    <p:extLst>
      <p:ext uri="{BB962C8B-B14F-4D97-AF65-F5344CB8AC3E}">
        <p14:creationId xmlns:p14="http://schemas.microsoft.com/office/powerpoint/2010/main" val="170744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027" y="8684926"/>
            <a:ext cx="2972421" cy="457513"/>
          </a:xfrm>
          <a:prstGeom prst="rect">
            <a:avLst/>
          </a:prstGeom>
          <a:noFill/>
          <a:ln>
            <a:miter lim="800000"/>
            <a:headEnd/>
            <a:tailEnd/>
          </a:ln>
        </p:spPr>
        <p:txBody>
          <a:bodyPr lIns="89730" tIns="44865" rIns="89730" bIns="44865" anchor="b"/>
          <a:lstStyle/>
          <a:p>
            <a:pPr algn="r" eaLnBrk="1" hangingPunct="1">
              <a:defRPr/>
            </a:pPr>
            <a:fld id="{26976046-1F54-4FB5-86B7-E6B2EE6D1B0A}" type="slidenum">
              <a:rPr lang="en-US" sz="1200">
                <a:latin typeface="+mn-lt"/>
                <a:ea typeface="Arial Unicode MS" pitchFamily="34" charset="-128"/>
                <a:cs typeface="Arial Unicode MS" pitchFamily="34" charset="-128"/>
              </a:rPr>
              <a:pPr algn="r" eaLnBrk="1" hangingPunct="1">
                <a:defRPr/>
              </a:pPr>
              <a:t>17</a:t>
            </a:fld>
            <a:endParaRPr lang="en-US" sz="1200">
              <a:latin typeface="+mn-lt"/>
              <a:ea typeface="Arial Unicode MS" pitchFamily="34" charset="-128"/>
              <a:cs typeface="Arial Unicode MS" pitchFamily="34" charset="-128"/>
            </a:endParaRPr>
          </a:p>
        </p:txBody>
      </p:sp>
      <p:sp>
        <p:nvSpPr>
          <p:cNvPr id="72707" name="Rectangle 1"/>
          <p:cNvSpPr>
            <a:spLocks noGrp="1" noRot="1" noChangeAspect="1" noChangeArrowheads="1" noTextEdit="1"/>
          </p:cNvSpPr>
          <p:nvPr>
            <p:ph type="sldImg"/>
          </p:nvPr>
        </p:nvSpPr>
        <p:spPr>
          <a:ln/>
        </p:spPr>
      </p:sp>
      <p:sp>
        <p:nvSpPr>
          <p:cNvPr id="72708" name="Rectangle 2"/>
          <p:cNvSpPr>
            <a:spLocks noGrp="1" noChangeArrowheads="1"/>
          </p:cNvSpPr>
          <p:nvPr>
            <p:ph type="body" idx="1"/>
          </p:nvPr>
        </p:nvSpPr>
        <p:spPr>
          <a:xfrm>
            <a:off x="686421" y="4344025"/>
            <a:ext cx="5485158"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endParaRPr lang="en-US" smtClean="0">
              <a:latin typeface="Arial" pitchFamily="34" charset="0"/>
              <a:ea typeface="Microsoft YaHei" pitchFamily="34" charset="-122"/>
            </a:endParaRPr>
          </a:p>
        </p:txBody>
      </p:sp>
      <p:sp>
        <p:nvSpPr>
          <p:cNvPr id="72709" name="Text Box 3"/>
          <p:cNvSpPr txBox="1">
            <a:spLocks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5925" rIns="88317" bIns="45925"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r" eaLnBrk="1" hangingPunct="1"/>
            <a:fld id="{FCF07CD1-2D60-4F6C-8DAF-E56984B4C529}" type="slidenum">
              <a:rPr lang="en-US" sz="1200" b="0">
                <a:solidFill>
                  <a:srgbClr val="FFFFFF"/>
                </a:solidFill>
                <a:latin typeface="Calibri" pitchFamily="34" charset="0"/>
                <a:ea typeface="Microsoft YaHei" pitchFamily="34" charset="-122"/>
              </a:rPr>
              <a:pPr algn="r" eaLnBrk="1" hangingPunct="1"/>
              <a:t>17</a:t>
            </a:fld>
            <a:endParaRPr lang="en-US" sz="1200" b="0">
              <a:solidFill>
                <a:srgbClr val="FFFFFF"/>
              </a:solidFill>
              <a:latin typeface="Calibri" pitchFamily="34" charset="0"/>
              <a:ea typeface="Microsoft YaHei"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027" y="8684926"/>
            <a:ext cx="2972421" cy="457513"/>
          </a:xfrm>
          <a:prstGeom prst="rect">
            <a:avLst/>
          </a:prstGeom>
          <a:noFill/>
          <a:ln>
            <a:miter lim="800000"/>
            <a:headEnd/>
            <a:tailEnd/>
          </a:ln>
        </p:spPr>
        <p:txBody>
          <a:bodyPr lIns="89730" tIns="44865" rIns="89730" bIns="44865" anchor="b"/>
          <a:lstStyle/>
          <a:p>
            <a:pPr algn="r" eaLnBrk="1" hangingPunct="1">
              <a:defRPr/>
            </a:pPr>
            <a:fld id="{3F6C7063-ACAF-434F-BF79-88E2517820C7}" type="slidenum">
              <a:rPr lang="en-US" sz="1200">
                <a:latin typeface="+mn-lt"/>
                <a:ea typeface="Arial Unicode MS" pitchFamily="34" charset="-128"/>
                <a:cs typeface="Arial Unicode MS" pitchFamily="34" charset="-128"/>
              </a:rPr>
              <a:pPr algn="r" eaLnBrk="1" hangingPunct="1">
                <a:defRPr/>
              </a:pPr>
              <a:t>18</a:t>
            </a:fld>
            <a:endParaRPr lang="en-US" sz="1200">
              <a:latin typeface="+mn-lt"/>
              <a:ea typeface="Arial Unicode MS" pitchFamily="34" charset="-128"/>
              <a:cs typeface="Arial Unicode MS" pitchFamily="34" charset="-128"/>
            </a:endParaRPr>
          </a:p>
        </p:txBody>
      </p:sp>
      <p:sp>
        <p:nvSpPr>
          <p:cNvPr id="73731" name="Rectangle 1"/>
          <p:cNvSpPr>
            <a:spLocks noGrp="1" noRot="1" noChangeAspect="1" noChangeArrowheads="1" noTextEdit="1"/>
          </p:cNvSpPr>
          <p:nvPr>
            <p:ph type="sldImg"/>
          </p:nvPr>
        </p:nvSpPr>
        <p:spPr>
          <a:ln/>
        </p:spPr>
      </p:sp>
      <p:sp>
        <p:nvSpPr>
          <p:cNvPr id="73732" name="Rectangle 2"/>
          <p:cNvSpPr>
            <a:spLocks noGrp="1" noChangeArrowheads="1"/>
          </p:cNvSpPr>
          <p:nvPr>
            <p:ph type="body" idx="1"/>
          </p:nvPr>
        </p:nvSpPr>
        <p:spPr>
          <a:xfrm>
            <a:off x="686421" y="4344025"/>
            <a:ext cx="5485158"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endParaRPr lang="en-US" smtClean="0">
              <a:latin typeface="Arial" pitchFamily="34" charset="0"/>
              <a:ea typeface="Microsoft YaHei" pitchFamily="34" charset="-122"/>
            </a:endParaRPr>
          </a:p>
        </p:txBody>
      </p:sp>
      <p:sp>
        <p:nvSpPr>
          <p:cNvPr id="73733" name="Text Box 3"/>
          <p:cNvSpPr txBox="1">
            <a:spLocks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5925" rIns="88317" bIns="45925"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r" eaLnBrk="1" hangingPunct="1"/>
            <a:fld id="{05EE7DF8-86BB-41D2-BF17-F21B2A0BCE16}" type="slidenum">
              <a:rPr lang="en-US" sz="1200" b="0">
                <a:solidFill>
                  <a:srgbClr val="FFFFFF"/>
                </a:solidFill>
                <a:latin typeface="Calibri" pitchFamily="34" charset="0"/>
                <a:ea typeface="Microsoft YaHei" pitchFamily="34" charset="-122"/>
              </a:rPr>
              <a:pPr algn="r" eaLnBrk="1" hangingPunct="1"/>
              <a:t>18</a:t>
            </a:fld>
            <a:endParaRPr lang="en-US" sz="1200" b="0">
              <a:solidFill>
                <a:srgbClr val="FFFFFF"/>
              </a:solidFill>
              <a:latin typeface="Calibri" pitchFamily="34" charset="0"/>
              <a:ea typeface="Microsoft YaHei"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027" y="8684926"/>
            <a:ext cx="2972421" cy="457513"/>
          </a:xfrm>
          <a:prstGeom prst="rect">
            <a:avLst/>
          </a:prstGeom>
          <a:noFill/>
          <a:ln>
            <a:miter lim="800000"/>
            <a:headEnd/>
            <a:tailEnd/>
          </a:ln>
        </p:spPr>
        <p:txBody>
          <a:bodyPr lIns="89730" tIns="44865" rIns="89730" bIns="44865" anchor="b"/>
          <a:lstStyle/>
          <a:p>
            <a:pPr algn="r" eaLnBrk="1" hangingPunct="1">
              <a:defRPr/>
            </a:pPr>
            <a:fld id="{1B0357D3-1071-4C10-84E0-082DABFCF486}" type="slidenum">
              <a:rPr lang="en-US" sz="1200">
                <a:latin typeface="+mn-lt"/>
                <a:ea typeface="Arial Unicode MS" pitchFamily="34" charset="-128"/>
                <a:cs typeface="Arial Unicode MS" pitchFamily="34" charset="-128"/>
              </a:rPr>
              <a:pPr algn="r" eaLnBrk="1" hangingPunct="1">
                <a:defRPr/>
              </a:pPr>
              <a:t>19</a:t>
            </a:fld>
            <a:endParaRPr lang="en-US" sz="1200">
              <a:latin typeface="+mn-lt"/>
              <a:ea typeface="Arial Unicode MS" pitchFamily="34" charset="-128"/>
              <a:cs typeface="Arial Unicode MS" pitchFamily="34" charset="-128"/>
            </a:endParaRPr>
          </a:p>
        </p:txBody>
      </p:sp>
      <p:sp>
        <p:nvSpPr>
          <p:cNvPr id="74755" name="Rectangle 1"/>
          <p:cNvSpPr>
            <a:spLocks noGrp="1" noRot="1" noChangeAspect="1" noChangeArrowheads="1" noTextEdit="1"/>
          </p:cNvSpPr>
          <p:nvPr>
            <p:ph type="sldImg"/>
          </p:nvPr>
        </p:nvSpPr>
        <p:spPr>
          <a:ln/>
        </p:spPr>
      </p:sp>
      <p:sp>
        <p:nvSpPr>
          <p:cNvPr id="74756" name="Rectangle 2"/>
          <p:cNvSpPr>
            <a:spLocks noGrp="1" noChangeArrowheads="1"/>
          </p:cNvSpPr>
          <p:nvPr>
            <p:ph type="body" idx="1"/>
          </p:nvPr>
        </p:nvSpPr>
        <p:spPr>
          <a:xfrm>
            <a:off x="686421" y="4344025"/>
            <a:ext cx="5485158"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endParaRPr lang="en-US" smtClean="0">
              <a:latin typeface="Arial" pitchFamily="34" charset="0"/>
              <a:ea typeface="Microsoft YaHei" pitchFamily="34" charset="-122"/>
            </a:endParaRPr>
          </a:p>
        </p:txBody>
      </p:sp>
      <p:sp>
        <p:nvSpPr>
          <p:cNvPr id="74757" name="Text Box 3"/>
          <p:cNvSpPr txBox="1">
            <a:spLocks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5925" rIns="88317" bIns="45925"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r" eaLnBrk="1" hangingPunct="1"/>
            <a:fld id="{E3DD7A6C-A765-4C05-9E46-D465E2C37A3A}" type="slidenum">
              <a:rPr lang="en-US" sz="1200" b="0">
                <a:solidFill>
                  <a:srgbClr val="FFFFFF"/>
                </a:solidFill>
                <a:latin typeface="Calibri" pitchFamily="34" charset="0"/>
                <a:ea typeface="Microsoft YaHei" pitchFamily="34" charset="-122"/>
              </a:rPr>
              <a:pPr algn="r" eaLnBrk="1" hangingPunct="1"/>
              <a:t>19</a:t>
            </a:fld>
            <a:endParaRPr lang="en-US" sz="1200" b="0">
              <a:solidFill>
                <a:srgbClr val="FFFFFF"/>
              </a:solidFill>
              <a:latin typeface="Calibri" pitchFamily="34" charset="0"/>
              <a:ea typeface="Microsoft YaHei"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027" y="8684926"/>
            <a:ext cx="2972421" cy="457513"/>
          </a:xfrm>
          <a:prstGeom prst="rect">
            <a:avLst/>
          </a:prstGeom>
          <a:noFill/>
          <a:ln>
            <a:miter lim="800000"/>
            <a:headEnd/>
            <a:tailEnd/>
          </a:ln>
        </p:spPr>
        <p:txBody>
          <a:bodyPr lIns="89730" tIns="44865" rIns="89730" bIns="44865" anchor="b"/>
          <a:lstStyle/>
          <a:p>
            <a:pPr algn="r" eaLnBrk="1" hangingPunct="1">
              <a:defRPr/>
            </a:pPr>
            <a:fld id="{402786D4-743A-44AF-88AD-247BE337FE96}" type="slidenum">
              <a:rPr lang="en-US" sz="1200">
                <a:latin typeface="+mn-lt"/>
                <a:ea typeface="Arial Unicode MS" pitchFamily="34" charset="-128"/>
                <a:cs typeface="Arial Unicode MS" pitchFamily="34" charset="-128"/>
              </a:rPr>
              <a:pPr algn="r" eaLnBrk="1" hangingPunct="1">
                <a:defRPr/>
              </a:pPr>
              <a:t>20</a:t>
            </a:fld>
            <a:endParaRPr lang="en-US" sz="1200">
              <a:latin typeface="+mn-lt"/>
              <a:ea typeface="Arial Unicode MS" pitchFamily="34" charset="-128"/>
              <a:cs typeface="Arial Unicode MS" pitchFamily="34" charset="-128"/>
            </a:endParaRPr>
          </a:p>
        </p:txBody>
      </p:sp>
      <p:sp>
        <p:nvSpPr>
          <p:cNvPr id="75779" name="Rectangle 1"/>
          <p:cNvSpPr>
            <a:spLocks noGrp="1" noRot="1" noChangeAspect="1" noChangeArrowheads="1" noTextEdit="1"/>
          </p:cNvSpPr>
          <p:nvPr>
            <p:ph type="sldImg"/>
          </p:nvPr>
        </p:nvSpPr>
        <p:spPr>
          <a:ln/>
        </p:spPr>
      </p:sp>
      <p:sp>
        <p:nvSpPr>
          <p:cNvPr id="75780" name="Rectangle 2"/>
          <p:cNvSpPr>
            <a:spLocks noGrp="1" noChangeArrowheads="1"/>
          </p:cNvSpPr>
          <p:nvPr>
            <p:ph type="body" idx="1"/>
          </p:nvPr>
        </p:nvSpPr>
        <p:spPr>
          <a:xfrm>
            <a:off x="686421" y="4344025"/>
            <a:ext cx="5485158"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endParaRPr lang="en-US" smtClean="0">
              <a:latin typeface="Arial" pitchFamily="34" charset="0"/>
              <a:ea typeface="Microsoft YaHei" pitchFamily="34" charset="-122"/>
            </a:endParaRPr>
          </a:p>
        </p:txBody>
      </p:sp>
      <p:sp>
        <p:nvSpPr>
          <p:cNvPr id="75781" name="Text Box 3"/>
          <p:cNvSpPr txBox="1">
            <a:spLocks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5925" rIns="88317" bIns="45925"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r" eaLnBrk="1" hangingPunct="1"/>
            <a:fld id="{0A2C37F8-2F87-439D-AAC2-0418B8CA7806}" type="slidenum">
              <a:rPr lang="en-US" sz="1200" b="0">
                <a:solidFill>
                  <a:srgbClr val="FFFFFF"/>
                </a:solidFill>
                <a:latin typeface="Calibri" pitchFamily="34" charset="0"/>
                <a:ea typeface="Microsoft YaHei" pitchFamily="34" charset="-122"/>
              </a:rPr>
              <a:pPr algn="r" eaLnBrk="1" hangingPunct="1"/>
              <a:t>20</a:t>
            </a:fld>
            <a:endParaRPr lang="en-US" sz="1200" b="0">
              <a:solidFill>
                <a:srgbClr val="FFFFFF"/>
              </a:solidFill>
              <a:latin typeface="Calibri" pitchFamily="34" charset="0"/>
              <a:ea typeface="Microsoft YaHei"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2"/>
                </a:solidFill>
                <a:latin typeface="Arial" pitchFamily="34" charset="0"/>
                <a:ea typeface="MS PGothic" pitchFamily="34" charset="-128"/>
              </a:defRPr>
            </a:lvl1pPr>
            <a:lvl2pPr marL="729057" indent="-280406">
              <a:defRPr sz="3100" b="1">
                <a:solidFill>
                  <a:schemeClr val="tx2"/>
                </a:solidFill>
                <a:latin typeface="Arial" pitchFamily="34" charset="0"/>
                <a:ea typeface="MS PGothic" pitchFamily="34" charset="-128"/>
              </a:defRPr>
            </a:lvl2pPr>
            <a:lvl3pPr marL="1121626" indent="-224325">
              <a:defRPr sz="3100" b="1">
                <a:solidFill>
                  <a:schemeClr val="tx2"/>
                </a:solidFill>
                <a:latin typeface="Arial" pitchFamily="34" charset="0"/>
                <a:ea typeface="MS PGothic" pitchFamily="34" charset="-128"/>
              </a:defRPr>
            </a:lvl3pPr>
            <a:lvl4pPr marL="1570276" indent="-224325">
              <a:defRPr sz="3100" b="1">
                <a:solidFill>
                  <a:schemeClr val="tx2"/>
                </a:solidFill>
                <a:latin typeface="Arial" pitchFamily="34" charset="0"/>
                <a:ea typeface="MS PGothic" pitchFamily="34" charset="-128"/>
              </a:defRPr>
            </a:lvl4pPr>
            <a:lvl5pPr marL="2018927" indent="-224325">
              <a:defRPr sz="3100" b="1">
                <a:solidFill>
                  <a:schemeClr val="tx2"/>
                </a:solidFill>
                <a:latin typeface="Arial" pitchFamily="34" charset="0"/>
                <a:ea typeface="MS PGothic" pitchFamily="34" charset="-128"/>
              </a:defRPr>
            </a:lvl5pPr>
            <a:lvl6pPr marL="2467577" indent="-224325" eaLnBrk="0" fontAlgn="base" hangingPunct="0">
              <a:spcBef>
                <a:spcPct val="0"/>
              </a:spcBef>
              <a:spcAft>
                <a:spcPct val="0"/>
              </a:spcAft>
              <a:defRPr sz="3100" b="1">
                <a:solidFill>
                  <a:schemeClr val="tx2"/>
                </a:solidFill>
                <a:latin typeface="Arial" pitchFamily="34" charset="0"/>
                <a:ea typeface="MS PGothic" pitchFamily="34" charset="-128"/>
              </a:defRPr>
            </a:lvl6pPr>
            <a:lvl7pPr marL="2916227" indent="-224325" eaLnBrk="0" fontAlgn="base" hangingPunct="0">
              <a:spcBef>
                <a:spcPct val="0"/>
              </a:spcBef>
              <a:spcAft>
                <a:spcPct val="0"/>
              </a:spcAft>
              <a:defRPr sz="3100" b="1">
                <a:solidFill>
                  <a:schemeClr val="tx2"/>
                </a:solidFill>
                <a:latin typeface="Arial" pitchFamily="34" charset="0"/>
                <a:ea typeface="MS PGothic" pitchFamily="34" charset="-128"/>
              </a:defRPr>
            </a:lvl7pPr>
            <a:lvl8pPr marL="3364878" indent="-224325" eaLnBrk="0" fontAlgn="base" hangingPunct="0">
              <a:spcBef>
                <a:spcPct val="0"/>
              </a:spcBef>
              <a:spcAft>
                <a:spcPct val="0"/>
              </a:spcAft>
              <a:defRPr sz="3100" b="1">
                <a:solidFill>
                  <a:schemeClr val="tx2"/>
                </a:solidFill>
                <a:latin typeface="Arial" pitchFamily="34" charset="0"/>
                <a:ea typeface="MS PGothic" pitchFamily="34" charset="-128"/>
              </a:defRPr>
            </a:lvl8pPr>
            <a:lvl9pPr marL="3813528" indent="-224325" eaLnBrk="0" fontAlgn="base" hangingPunct="0">
              <a:spcBef>
                <a:spcPct val="0"/>
              </a:spcBef>
              <a:spcAft>
                <a:spcPct val="0"/>
              </a:spcAft>
              <a:defRPr sz="3100" b="1">
                <a:solidFill>
                  <a:schemeClr val="tx2"/>
                </a:solidFill>
                <a:latin typeface="Arial" pitchFamily="34" charset="0"/>
                <a:ea typeface="MS PGothic" pitchFamily="34" charset="-128"/>
              </a:defRPr>
            </a:lvl9pPr>
          </a:lstStyle>
          <a:p>
            <a:fld id="{9DF21229-F4B3-4952-8289-7DBF27179720}" type="slidenum">
              <a:rPr lang="en-US" sz="1200"/>
              <a:pPr/>
              <a:t>21</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2"/>
                </a:solidFill>
                <a:latin typeface="Arial" pitchFamily="34" charset="0"/>
                <a:ea typeface="MS PGothic" pitchFamily="34" charset="-128"/>
              </a:defRPr>
            </a:lvl1pPr>
            <a:lvl2pPr marL="729057" indent="-280406">
              <a:defRPr sz="3100" b="1">
                <a:solidFill>
                  <a:schemeClr val="tx2"/>
                </a:solidFill>
                <a:latin typeface="Arial" pitchFamily="34" charset="0"/>
                <a:ea typeface="MS PGothic" pitchFamily="34" charset="-128"/>
              </a:defRPr>
            </a:lvl2pPr>
            <a:lvl3pPr marL="1121626" indent="-224325">
              <a:defRPr sz="3100" b="1">
                <a:solidFill>
                  <a:schemeClr val="tx2"/>
                </a:solidFill>
                <a:latin typeface="Arial" pitchFamily="34" charset="0"/>
                <a:ea typeface="MS PGothic" pitchFamily="34" charset="-128"/>
              </a:defRPr>
            </a:lvl3pPr>
            <a:lvl4pPr marL="1570276" indent="-224325">
              <a:defRPr sz="3100" b="1">
                <a:solidFill>
                  <a:schemeClr val="tx2"/>
                </a:solidFill>
                <a:latin typeface="Arial" pitchFamily="34" charset="0"/>
                <a:ea typeface="MS PGothic" pitchFamily="34" charset="-128"/>
              </a:defRPr>
            </a:lvl4pPr>
            <a:lvl5pPr marL="2018927" indent="-224325">
              <a:defRPr sz="3100" b="1">
                <a:solidFill>
                  <a:schemeClr val="tx2"/>
                </a:solidFill>
                <a:latin typeface="Arial" pitchFamily="34" charset="0"/>
                <a:ea typeface="MS PGothic" pitchFamily="34" charset="-128"/>
              </a:defRPr>
            </a:lvl5pPr>
            <a:lvl6pPr marL="2467577" indent="-224325" eaLnBrk="0" fontAlgn="base" hangingPunct="0">
              <a:spcBef>
                <a:spcPct val="0"/>
              </a:spcBef>
              <a:spcAft>
                <a:spcPct val="0"/>
              </a:spcAft>
              <a:defRPr sz="3100" b="1">
                <a:solidFill>
                  <a:schemeClr val="tx2"/>
                </a:solidFill>
                <a:latin typeface="Arial" pitchFamily="34" charset="0"/>
                <a:ea typeface="MS PGothic" pitchFamily="34" charset="-128"/>
              </a:defRPr>
            </a:lvl6pPr>
            <a:lvl7pPr marL="2916227" indent="-224325" eaLnBrk="0" fontAlgn="base" hangingPunct="0">
              <a:spcBef>
                <a:spcPct val="0"/>
              </a:spcBef>
              <a:spcAft>
                <a:spcPct val="0"/>
              </a:spcAft>
              <a:defRPr sz="3100" b="1">
                <a:solidFill>
                  <a:schemeClr val="tx2"/>
                </a:solidFill>
                <a:latin typeface="Arial" pitchFamily="34" charset="0"/>
                <a:ea typeface="MS PGothic" pitchFamily="34" charset="-128"/>
              </a:defRPr>
            </a:lvl7pPr>
            <a:lvl8pPr marL="3364878" indent="-224325" eaLnBrk="0" fontAlgn="base" hangingPunct="0">
              <a:spcBef>
                <a:spcPct val="0"/>
              </a:spcBef>
              <a:spcAft>
                <a:spcPct val="0"/>
              </a:spcAft>
              <a:defRPr sz="3100" b="1">
                <a:solidFill>
                  <a:schemeClr val="tx2"/>
                </a:solidFill>
                <a:latin typeface="Arial" pitchFamily="34" charset="0"/>
                <a:ea typeface="MS PGothic" pitchFamily="34" charset="-128"/>
              </a:defRPr>
            </a:lvl8pPr>
            <a:lvl9pPr marL="3813528" indent="-224325" eaLnBrk="0" fontAlgn="base" hangingPunct="0">
              <a:spcBef>
                <a:spcPct val="0"/>
              </a:spcBef>
              <a:spcAft>
                <a:spcPct val="0"/>
              </a:spcAft>
              <a:defRPr sz="3100" b="1">
                <a:solidFill>
                  <a:schemeClr val="tx2"/>
                </a:solidFill>
                <a:latin typeface="Arial" pitchFamily="34" charset="0"/>
                <a:ea typeface="MS PGothic" pitchFamily="34" charset="-128"/>
              </a:defRPr>
            </a:lvl9pPr>
          </a:lstStyle>
          <a:p>
            <a:fld id="{869FD23E-D045-4C0E-95FE-49AC6B56661C}" type="slidenum">
              <a:rPr lang="en-US" sz="1200"/>
              <a:pPr/>
              <a:t>22</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027" y="8684926"/>
            <a:ext cx="2972421" cy="457513"/>
          </a:xfrm>
          <a:prstGeom prst="rect">
            <a:avLst/>
          </a:prstGeom>
          <a:noFill/>
          <a:ln>
            <a:miter lim="800000"/>
            <a:headEnd/>
            <a:tailEnd/>
          </a:ln>
        </p:spPr>
        <p:txBody>
          <a:bodyPr lIns="89730" tIns="44865" rIns="89730" bIns="44865" anchor="b"/>
          <a:lstStyle/>
          <a:p>
            <a:pPr algn="r" eaLnBrk="1" hangingPunct="1">
              <a:defRPr/>
            </a:pPr>
            <a:fld id="{215398EB-91B4-4FCE-9B9A-ADF3FC94E619}" type="slidenum">
              <a:rPr lang="en-US" sz="1200">
                <a:latin typeface="+mn-lt"/>
                <a:ea typeface="Arial Unicode MS" pitchFamily="34" charset="-128"/>
                <a:cs typeface="Arial Unicode MS" pitchFamily="34" charset="-128"/>
              </a:rPr>
              <a:pPr algn="r" eaLnBrk="1" hangingPunct="1">
                <a:defRPr/>
              </a:pPr>
              <a:t>23</a:t>
            </a:fld>
            <a:endParaRPr lang="en-US" sz="1200">
              <a:latin typeface="+mn-lt"/>
              <a:ea typeface="Arial Unicode MS" pitchFamily="34" charset="-128"/>
              <a:cs typeface="Arial Unicode MS" pitchFamily="34" charset="-128"/>
            </a:endParaRPr>
          </a:p>
        </p:txBody>
      </p:sp>
      <p:sp>
        <p:nvSpPr>
          <p:cNvPr id="80899" name="Rectangle 1"/>
          <p:cNvSpPr>
            <a:spLocks noGrp="1" noRot="1" noChangeAspect="1" noChangeArrowheads="1" noTextEdit="1"/>
          </p:cNvSpPr>
          <p:nvPr>
            <p:ph type="sldImg"/>
          </p:nvPr>
        </p:nvSpPr>
        <p:spPr>
          <a:ln/>
        </p:spPr>
      </p:sp>
      <p:sp>
        <p:nvSpPr>
          <p:cNvPr id="80900" name="Rectangle 2"/>
          <p:cNvSpPr>
            <a:spLocks noGrp="1" noChangeArrowheads="1"/>
          </p:cNvSpPr>
          <p:nvPr>
            <p:ph type="body" idx="1"/>
          </p:nvPr>
        </p:nvSpPr>
        <p:spPr>
          <a:xfrm>
            <a:off x="686421" y="4344025"/>
            <a:ext cx="5485158"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endParaRPr lang="en-US" smtClean="0">
              <a:latin typeface="Arial" pitchFamily="34" charset="0"/>
              <a:ea typeface="Microsoft YaHei" pitchFamily="34" charset="-122"/>
            </a:endParaRPr>
          </a:p>
        </p:txBody>
      </p:sp>
      <p:sp>
        <p:nvSpPr>
          <p:cNvPr id="80901" name="Text Box 3"/>
          <p:cNvSpPr txBox="1">
            <a:spLocks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5925" rIns="88317" bIns="45925"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r" eaLnBrk="1" hangingPunct="1"/>
            <a:fld id="{EB5994A5-3B68-4556-8075-C57ABFF21984}" type="slidenum">
              <a:rPr lang="en-US" sz="1200" b="0">
                <a:solidFill>
                  <a:srgbClr val="FFFFFF"/>
                </a:solidFill>
                <a:latin typeface="Calibri" pitchFamily="34" charset="0"/>
                <a:ea typeface="Microsoft YaHei" pitchFamily="34" charset="-122"/>
              </a:rPr>
              <a:pPr algn="r" eaLnBrk="1" hangingPunct="1"/>
              <a:t>23</a:t>
            </a:fld>
            <a:endParaRPr lang="en-US" sz="1200" b="0">
              <a:solidFill>
                <a:srgbClr val="FFFFFF"/>
              </a:solidFill>
              <a:latin typeface="Calibri" pitchFamily="34" charset="0"/>
              <a:ea typeface="Microsoft YaHei"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8536C281-C8BD-4100-B444-F22922A56900}" type="slidenum">
              <a:rPr lang="en-US" smtClean="0"/>
              <a:pPr/>
              <a:t>5</a:t>
            </a:fld>
            <a:endParaRPr lang="en-US" smtClean="0"/>
          </a:p>
        </p:txBody>
      </p:sp>
      <p:sp>
        <p:nvSpPr>
          <p:cNvPr id="110594" name="Rectangle 7"/>
          <p:cNvSpPr txBox="1">
            <a:spLocks noGrp="1" noChangeArrowheads="1"/>
          </p:cNvSpPr>
          <p:nvPr/>
        </p:nvSpPr>
        <p:spPr bwMode="auto">
          <a:xfrm>
            <a:off x="3885903" y="8685893"/>
            <a:ext cx="2972097" cy="458107"/>
          </a:xfrm>
          <a:prstGeom prst="rect">
            <a:avLst/>
          </a:prstGeom>
          <a:noFill/>
          <a:ln w="9525">
            <a:noFill/>
            <a:miter lim="800000"/>
            <a:headEnd/>
            <a:tailEnd/>
          </a:ln>
        </p:spPr>
        <p:txBody>
          <a:bodyPr lIns="91552" tIns="45776" rIns="91552" bIns="45776" anchor="b"/>
          <a:lstStyle/>
          <a:p>
            <a:pPr algn="r" defTabSz="914485"/>
            <a:fld id="{F1F115FC-A053-4702-B90B-CD6891D05FAD}" type="slidenum">
              <a:rPr lang="en-US" sz="1200"/>
              <a:pPr algn="r" defTabSz="914485"/>
              <a:t>5</a:t>
            </a:fld>
            <a:endParaRPr lang="en-US" sz="1200" dirty="0"/>
          </a:p>
        </p:txBody>
      </p:sp>
      <p:sp>
        <p:nvSpPr>
          <p:cNvPr id="110595" name="Rectangle 7"/>
          <p:cNvSpPr txBox="1">
            <a:spLocks noGrp="1" noChangeArrowheads="1"/>
          </p:cNvSpPr>
          <p:nvPr/>
        </p:nvSpPr>
        <p:spPr bwMode="auto">
          <a:xfrm>
            <a:off x="3885903" y="8685893"/>
            <a:ext cx="2972097" cy="458107"/>
          </a:xfrm>
          <a:prstGeom prst="rect">
            <a:avLst/>
          </a:prstGeom>
          <a:noFill/>
          <a:ln w="9525">
            <a:noFill/>
            <a:miter lim="800000"/>
            <a:headEnd/>
            <a:tailEnd/>
          </a:ln>
        </p:spPr>
        <p:txBody>
          <a:bodyPr lIns="91552" tIns="45776" rIns="91552" bIns="45776" anchor="b"/>
          <a:lstStyle/>
          <a:p>
            <a:pPr algn="r" defTabSz="914485"/>
            <a:fld id="{C347CCB7-E742-41D8-8903-294298DE3223}" type="slidenum">
              <a:rPr lang="en-US" sz="1200"/>
              <a:pPr algn="r" defTabSz="914485"/>
              <a:t>5</a:t>
            </a:fld>
            <a:endParaRPr lang="en-US" sz="1200" dirty="0"/>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2"/>
                </a:solidFill>
                <a:latin typeface="Arial" pitchFamily="34" charset="0"/>
                <a:ea typeface="MS PGothic" pitchFamily="34" charset="-128"/>
              </a:defRPr>
            </a:lvl1pPr>
            <a:lvl2pPr marL="729057" indent="-280406">
              <a:defRPr sz="3100" b="1">
                <a:solidFill>
                  <a:schemeClr val="tx2"/>
                </a:solidFill>
                <a:latin typeface="Arial" pitchFamily="34" charset="0"/>
                <a:ea typeface="MS PGothic" pitchFamily="34" charset="-128"/>
              </a:defRPr>
            </a:lvl2pPr>
            <a:lvl3pPr marL="1121626" indent="-224325">
              <a:defRPr sz="3100" b="1">
                <a:solidFill>
                  <a:schemeClr val="tx2"/>
                </a:solidFill>
                <a:latin typeface="Arial" pitchFamily="34" charset="0"/>
                <a:ea typeface="MS PGothic" pitchFamily="34" charset="-128"/>
              </a:defRPr>
            </a:lvl3pPr>
            <a:lvl4pPr marL="1570276" indent="-224325">
              <a:defRPr sz="3100" b="1">
                <a:solidFill>
                  <a:schemeClr val="tx2"/>
                </a:solidFill>
                <a:latin typeface="Arial" pitchFamily="34" charset="0"/>
                <a:ea typeface="MS PGothic" pitchFamily="34" charset="-128"/>
              </a:defRPr>
            </a:lvl4pPr>
            <a:lvl5pPr marL="2018927" indent="-224325">
              <a:defRPr sz="3100" b="1">
                <a:solidFill>
                  <a:schemeClr val="tx2"/>
                </a:solidFill>
                <a:latin typeface="Arial" pitchFamily="34" charset="0"/>
                <a:ea typeface="MS PGothic" pitchFamily="34" charset="-128"/>
              </a:defRPr>
            </a:lvl5pPr>
            <a:lvl6pPr marL="2467577" indent="-224325" eaLnBrk="0" fontAlgn="base" hangingPunct="0">
              <a:spcBef>
                <a:spcPct val="0"/>
              </a:spcBef>
              <a:spcAft>
                <a:spcPct val="0"/>
              </a:spcAft>
              <a:defRPr sz="3100" b="1">
                <a:solidFill>
                  <a:schemeClr val="tx2"/>
                </a:solidFill>
                <a:latin typeface="Arial" pitchFamily="34" charset="0"/>
                <a:ea typeface="MS PGothic" pitchFamily="34" charset="-128"/>
              </a:defRPr>
            </a:lvl6pPr>
            <a:lvl7pPr marL="2916227" indent="-224325" eaLnBrk="0" fontAlgn="base" hangingPunct="0">
              <a:spcBef>
                <a:spcPct val="0"/>
              </a:spcBef>
              <a:spcAft>
                <a:spcPct val="0"/>
              </a:spcAft>
              <a:defRPr sz="3100" b="1">
                <a:solidFill>
                  <a:schemeClr val="tx2"/>
                </a:solidFill>
                <a:latin typeface="Arial" pitchFamily="34" charset="0"/>
                <a:ea typeface="MS PGothic" pitchFamily="34" charset="-128"/>
              </a:defRPr>
            </a:lvl7pPr>
            <a:lvl8pPr marL="3364878" indent="-224325" eaLnBrk="0" fontAlgn="base" hangingPunct="0">
              <a:spcBef>
                <a:spcPct val="0"/>
              </a:spcBef>
              <a:spcAft>
                <a:spcPct val="0"/>
              </a:spcAft>
              <a:defRPr sz="3100" b="1">
                <a:solidFill>
                  <a:schemeClr val="tx2"/>
                </a:solidFill>
                <a:latin typeface="Arial" pitchFamily="34" charset="0"/>
                <a:ea typeface="MS PGothic" pitchFamily="34" charset="-128"/>
              </a:defRPr>
            </a:lvl8pPr>
            <a:lvl9pPr marL="3813528" indent="-224325" eaLnBrk="0" fontAlgn="base" hangingPunct="0">
              <a:spcBef>
                <a:spcPct val="0"/>
              </a:spcBef>
              <a:spcAft>
                <a:spcPct val="0"/>
              </a:spcAft>
              <a:defRPr sz="3100" b="1">
                <a:solidFill>
                  <a:schemeClr val="tx2"/>
                </a:solidFill>
                <a:latin typeface="Arial" pitchFamily="34" charset="0"/>
                <a:ea typeface="MS PGothic" pitchFamily="34" charset="-128"/>
              </a:defRPr>
            </a:lvl9pPr>
          </a:lstStyle>
          <a:p>
            <a:fld id="{16AA272D-9E06-477C-BA1E-DA92F27B02FA}" type="slidenum">
              <a:rPr lang="en-US" sz="1200"/>
              <a:pPr/>
              <a:t>24</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027" y="8684926"/>
            <a:ext cx="2972421" cy="457513"/>
          </a:xfrm>
          <a:prstGeom prst="rect">
            <a:avLst/>
          </a:prstGeom>
          <a:noFill/>
          <a:ln>
            <a:miter lim="800000"/>
            <a:headEnd/>
            <a:tailEnd/>
          </a:ln>
        </p:spPr>
        <p:txBody>
          <a:bodyPr lIns="89730" tIns="44865" rIns="89730" bIns="44865" anchor="b"/>
          <a:lstStyle/>
          <a:p>
            <a:pPr algn="r" eaLnBrk="1" hangingPunct="1">
              <a:defRPr/>
            </a:pPr>
            <a:fld id="{47A66AFE-D575-4B93-AE31-5A5D6DFD772C}" type="slidenum">
              <a:rPr lang="en-US" sz="1200">
                <a:latin typeface="+mn-lt"/>
                <a:ea typeface="Arial Unicode MS" pitchFamily="34" charset="-128"/>
                <a:cs typeface="Arial Unicode MS" pitchFamily="34" charset="-128"/>
              </a:rPr>
              <a:pPr algn="r" eaLnBrk="1" hangingPunct="1">
                <a:defRPr/>
              </a:pPr>
              <a:t>25</a:t>
            </a:fld>
            <a:endParaRPr lang="en-US" sz="1200">
              <a:latin typeface="+mn-lt"/>
              <a:ea typeface="Arial Unicode MS" pitchFamily="34" charset="-128"/>
              <a:cs typeface="Arial Unicode MS" pitchFamily="34" charset="-128"/>
            </a:endParaRPr>
          </a:p>
        </p:txBody>
      </p:sp>
      <p:sp>
        <p:nvSpPr>
          <p:cNvPr id="82947" name="Rectangle 1"/>
          <p:cNvSpPr>
            <a:spLocks noGrp="1" noRot="1" noChangeAspect="1" noChangeArrowheads="1" noTextEdit="1"/>
          </p:cNvSpPr>
          <p:nvPr>
            <p:ph type="sldImg"/>
          </p:nvPr>
        </p:nvSpPr>
        <p:spPr>
          <a:ln/>
        </p:spPr>
      </p:sp>
      <p:sp>
        <p:nvSpPr>
          <p:cNvPr id="82948" name="Rectangle 2"/>
          <p:cNvSpPr>
            <a:spLocks noGrp="1" noChangeArrowheads="1"/>
          </p:cNvSpPr>
          <p:nvPr>
            <p:ph type="body" idx="1"/>
          </p:nvPr>
        </p:nvSpPr>
        <p:spPr>
          <a:xfrm>
            <a:off x="686421" y="4344025"/>
            <a:ext cx="5485158"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endParaRPr lang="en-US" smtClean="0">
              <a:latin typeface="Arial" pitchFamily="34" charset="0"/>
              <a:ea typeface="Microsoft YaHei" pitchFamily="34" charset="-122"/>
            </a:endParaRPr>
          </a:p>
        </p:txBody>
      </p:sp>
      <p:sp>
        <p:nvSpPr>
          <p:cNvPr id="82949" name="Text Box 3"/>
          <p:cNvSpPr txBox="1">
            <a:spLocks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5925" rIns="88317" bIns="45925"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r" eaLnBrk="1" hangingPunct="1"/>
            <a:fld id="{ACC8A0A7-C85A-45FE-9BDF-1E53155A3720}" type="slidenum">
              <a:rPr lang="en-US" sz="1200" b="0">
                <a:solidFill>
                  <a:srgbClr val="FFFFFF"/>
                </a:solidFill>
                <a:latin typeface="Calibri" pitchFamily="34" charset="0"/>
                <a:ea typeface="Microsoft YaHei" pitchFamily="34" charset="-122"/>
              </a:rPr>
              <a:pPr algn="r" eaLnBrk="1" hangingPunct="1"/>
              <a:t>25</a:t>
            </a:fld>
            <a:endParaRPr lang="en-US" sz="1200" b="0">
              <a:solidFill>
                <a:srgbClr val="FFFFFF"/>
              </a:solidFill>
              <a:latin typeface="Calibri" pitchFamily="34" charset="0"/>
              <a:ea typeface="Microsoft YaHei"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027" y="8684926"/>
            <a:ext cx="2972421" cy="457513"/>
          </a:xfrm>
          <a:prstGeom prst="rect">
            <a:avLst/>
          </a:prstGeom>
          <a:noFill/>
          <a:ln>
            <a:miter lim="800000"/>
            <a:headEnd/>
            <a:tailEnd/>
          </a:ln>
        </p:spPr>
        <p:txBody>
          <a:bodyPr lIns="89730" tIns="44865" rIns="89730" bIns="44865" anchor="b"/>
          <a:lstStyle/>
          <a:p>
            <a:pPr algn="r" eaLnBrk="1" hangingPunct="1">
              <a:defRPr/>
            </a:pPr>
            <a:fld id="{6F80B7DD-6F27-41F1-9217-D280B3BD9C8A}" type="slidenum">
              <a:rPr lang="en-US" sz="1200">
                <a:latin typeface="+mn-lt"/>
                <a:ea typeface="Arial Unicode MS" pitchFamily="34" charset="-128"/>
                <a:cs typeface="Arial Unicode MS" pitchFamily="34" charset="-128"/>
              </a:rPr>
              <a:pPr algn="r" eaLnBrk="1" hangingPunct="1">
                <a:defRPr/>
              </a:pPr>
              <a:t>26</a:t>
            </a:fld>
            <a:endParaRPr lang="en-US" sz="1200">
              <a:latin typeface="+mn-lt"/>
              <a:ea typeface="Arial Unicode MS" pitchFamily="34" charset="-128"/>
              <a:cs typeface="Arial Unicode MS" pitchFamily="34" charset="-128"/>
            </a:endParaRPr>
          </a:p>
        </p:txBody>
      </p:sp>
      <p:sp>
        <p:nvSpPr>
          <p:cNvPr id="83971" name="Rectangle 1"/>
          <p:cNvSpPr>
            <a:spLocks noGrp="1" noRot="1" noChangeAspect="1" noChangeArrowheads="1" noTextEdit="1"/>
          </p:cNvSpPr>
          <p:nvPr>
            <p:ph type="sldImg"/>
          </p:nvPr>
        </p:nvSpPr>
        <p:spPr>
          <a:ln/>
        </p:spPr>
      </p:sp>
      <p:sp>
        <p:nvSpPr>
          <p:cNvPr id="83972" name="Rectangle 2"/>
          <p:cNvSpPr>
            <a:spLocks noGrp="1" noChangeArrowheads="1"/>
          </p:cNvSpPr>
          <p:nvPr>
            <p:ph type="body" idx="1"/>
          </p:nvPr>
        </p:nvSpPr>
        <p:spPr>
          <a:xfrm>
            <a:off x="686421" y="4344025"/>
            <a:ext cx="5485158"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endParaRPr lang="en-US" smtClean="0">
              <a:latin typeface="Arial" pitchFamily="34" charset="0"/>
              <a:ea typeface="Microsoft YaHei" pitchFamily="34" charset="-122"/>
            </a:endParaRPr>
          </a:p>
        </p:txBody>
      </p:sp>
      <p:sp>
        <p:nvSpPr>
          <p:cNvPr id="83973" name="Text Box 3"/>
          <p:cNvSpPr txBox="1">
            <a:spLocks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5925" rIns="88317" bIns="45925"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r" eaLnBrk="1" hangingPunct="1"/>
            <a:fld id="{E6DD742F-05A3-4B48-8894-8A7A0A49C97F}" type="slidenum">
              <a:rPr lang="en-US" sz="1200" b="0">
                <a:solidFill>
                  <a:srgbClr val="FFFFFF"/>
                </a:solidFill>
                <a:latin typeface="Calibri" pitchFamily="34" charset="0"/>
                <a:ea typeface="Microsoft YaHei" pitchFamily="34" charset="-122"/>
              </a:rPr>
              <a:pPr algn="r" eaLnBrk="1" hangingPunct="1"/>
              <a:t>26</a:t>
            </a:fld>
            <a:endParaRPr lang="en-US" sz="1200" b="0">
              <a:solidFill>
                <a:srgbClr val="FFFFFF"/>
              </a:solidFill>
              <a:latin typeface="Calibri" pitchFamily="34" charset="0"/>
              <a:ea typeface="Microsoft YaHei"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853B27-CF08-472A-8F41-938C6F049E9D}" type="slidenum">
              <a:rPr lang="en-US" smtClean="0"/>
              <a:pPr>
                <a:defRPr/>
              </a:pPr>
              <a:t>27</a:t>
            </a:fld>
            <a:endParaRPr lang="en-US"/>
          </a:p>
        </p:txBody>
      </p:sp>
    </p:spTree>
    <p:extLst>
      <p:ext uri="{BB962C8B-B14F-4D97-AF65-F5344CB8AC3E}">
        <p14:creationId xmlns:p14="http://schemas.microsoft.com/office/powerpoint/2010/main" val="2175179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853B27-CF08-472A-8F41-938C6F049E9D}" type="slidenum">
              <a:rPr lang="en-US" smtClean="0"/>
              <a:pPr>
                <a:defRPr/>
              </a:pPr>
              <a:t>28</a:t>
            </a:fld>
            <a:endParaRPr lang="en-US"/>
          </a:p>
        </p:txBody>
      </p:sp>
    </p:spTree>
    <p:extLst>
      <p:ext uri="{BB962C8B-B14F-4D97-AF65-F5344CB8AC3E}">
        <p14:creationId xmlns:p14="http://schemas.microsoft.com/office/powerpoint/2010/main" val="3439691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8CD7480-B431-4857-9F0C-D146BDE1C44C}" type="slidenum">
              <a:rPr lang="en-US" sz="1200" smtClean="0"/>
              <a:pPr eaLnBrk="1" hangingPunct="1"/>
              <a:t>29</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2"/>
                </a:solidFill>
                <a:latin typeface="Arial" pitchFamily="34" charset="0"/>
                <a:ea typeface="MS PGothic" pitchFamily="34" charset="-128"/>
              </a:defRPr>
            </a:lvl1pPr>
            <a:lvl2pPr marL="729057" indent="-280406">
              <a:defRPr sz="3100" b="1">
                <a:solidFill>
                  <a:schemeClr val="tx2"/>
                </a:solidFill>
                <a:latin typeface="Arial" pitchFamily="34" charset="0"/>
                <a:ea typeface="MS PGothic" pitchFamily="34" charset="-128"/>
              </a:defRPr>
            </a:lvl2pPr>
            <a:lvl3pPr marL="1121626" indent="-224325">
              <a:defRPr sz="3100" b="1">
                <a:solidFill>
                  <a:schemeClr val="tx2"/>
                </a:solidFill>
                <a:latin typeface="Arial" pitchFamily="34" charset="0"/>
                <a:ea typeface="MS PGothic" pitchFamily="34" charset="-128"/>
              </a:defRPr>
            </a:lvl3pPr>
            <a:lvl4pPr marL="1570276" indent="-224325">
              <a:defRPr sz="3100" b="1">
                <a:solidFill>
                  <a:schemeClr val="tx2"/>
                </a:solidFill>
                <a:latin typeface="Arial" pitchFamily="34" charset="0"/>
                <a:ea typeface="MS PGothic" pitchFamily="34" charset="-128"/>
              </a:defRPr>
            </a:lvl4pPr>
            <a:lvl5pPr marL="2018927" indent="-224325">
              <a:defRPr sz="3100" b="1">
                <a:solidFill>
                  <a:schemeClr val="tx2"/>
                </a:solidFill>
                <a:latin typeface="Arial" pitchFamily="34" charset="0"/>
                <a:ea typeface="MS PGothic" pitchFamily="34" charset="-128"/>
              </a:defRPr>
            </a:lvl5pPr>
            <a:lvl6pPr marL="2467577" indent="-224325" eaLnBrk="0" fontAlgn="base" hangingPunct="0">
              <a:spcBef>
                <a:spcPct val="0"/>
              </a:spcBef>
              <a:spcAft>
                <a:spcPct val="0"/>
              </a:spcAft>
              <a:defRPr sz="3100" b="1">
                <a:solidFill>
                  <a:schemeClr val="tx2"/>
                </a:solidFill>
                <a:latin typeface="Arial" pitchFamily="34" charset="0"/>
                <a:ea typeface="MS PGothic" pitchFamily="34" charset="-128"/>
              </a:defRPr>
            </a:lvl6pPr>
            <a:lvl7pPr marL="2916227" indent="-224325" eaLnBrk="0" fontAlgn="base" hangingPunct="0">
              <a:spcBef>
                <a:spcPct val="0"/>
              </a:spcBef>
              <a:spcAft>
                <a:spcPct val="0"/>
              </a:spcAft>
              <a:defRPr sz="3100" b="1">
                <a:solidFill>
                  <a:schemeClr val="tx2"/>
                </a:solidFill>
                <a:latin typeface="Arial" pitchFamily="34" charset="0"/>
                <a:ea typeface="MS PGothic" pitchFamily="34" charset="-128"/>
              </a:defRPr>
            </a:lvl7pPr>
            <a:lvl8pPr marL="3364878" indent="-224325" eaLnBrk="0" fontAlgn="base" hangingPunct="0">
              <a:spcBef>
                <a:spcPct val="0"/>
              </a:spcBef>
              <a:spcAft>
                <a:spcPct val="0"/>
              </a:spcAft>
              <a:defRPr sz="3100" b="1">
                <a:solidFill>
                  <a:schemeClr val="tx2"/>
                </a:solidFill>
                <a:latin typeface="Arial" pitchFamily="34" charset="0"/>
                <a:ea typeface="MS PGothic" pitchFamily="34" charset="-128"/>
              </a:defRPr>
            </a:lvl8pPr>
            <a:lvl9pPr marL="3813528" indent="-224325" eaLnBrk="0" fontAlgn="base" hangingPunct="0">
              <a:spcBef>
                <a:spcPct val="0"/>
              </a:spcBef>
              <a:spcAft>
                <a:spcPct val="0"/>
              </a:spcAft>
              <a:defRPr sz="3100" b="1">
                <a:solidFill>
                  <a:schemeClr val="tx2"/>
                </a:solidFill>
                <a:latin typeface="Arial" pitchFamily="34" charset="0"/>
                <a:ea typeface="MS PGothic" pitchFamily="34" charset="-128"/>
              </a:defRPr>
            </a:lvl9pPr>
          </a:lstStyle>
          <a:p>
            <a:fld id="{D8986BC0-F14B-4BC9-96CF-18D125C2A13A}" type="slidenum">
              <a:rPr lang="en-US" sz="1200">
                <a:ea typeface="Arial Unicode MS" pitchFamily="34" charset="-128"/>
                <a:cs typeface="Arial Unicode MS" pitchFamily="34" charset="-128"/>
              </a:rPr>
              <a:pPr/>
              <a:t>30</a:t>
            </a:fld>
            <a:endParaRPr lang="en-US" sz="1200">
              <a:ea typeface="Arial Unicode MS" pitchFamily="34" charset="-128"/>
              <a:cs typeface="Arial Unicode MS" pitchFamily="34" charset="-128"/>
            </a:endParaRPr>
          </a:p>
        </p:txBody>
      </p:sp>
      <p:sp>
        <p:nvSpPr>
          <p:cNvPr id="84995" name="Rectangle 1"/>
          <p:cNvSpPr>
            <a:spLocks noGrp="1" noRot="1" noChangeAspect="1" noChangeArrowheads="1" noTextEdit="1"/>
          </p:cNvSpPr>
          <p:nvPr>
            <p:ph type="sldImg"/>
          </p:nvPr>
        </p:nvSpPr>
        <p:spPr>
          <a:ln/>
        </p:spPr>
      </p:sp>
      <p:sp>
        <p:nvSpPr>
          <p:cNvPr id="8499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endParaRPr lang="en-US" smtClean="0">
              <a:latin typeface="Arial" pitchFamily="34" charset="0"/>
              <a:ea typeface="Microsoft YaHei" pitchFamily="34" charset="-122"/>
            </a:endParaRPr>
          </a:p>
        </p:txBody>
      </p:sp>
      <p:sp>
        <p:nvSpPr>
          <p:cNvPr id="84997" name="Text Box 3"/>
          <p:cNvSpPr txBox="1">
            <a:spLocks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5925" rIns="88317" bIns="45925"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r"/>
            <a:fld id="{D593E511-0BCC-45F3-AC3B-D9F8AF47412B}" type="slidenum">
              <a:rPr lang="en-US" sz="1200">
                <a:solidFill>
                  <a:srgbClr val="FFFFFF"/>
                </a:solidFill>
                <a:latin typeface="Calibri" pitchFamily="34" charset="0"/>
              </a:rPr>
              <a:pPr algn="r"/>
              <a:t>30</a:t>
            </a:fld>
            <a:endParaRPr lang="en-US" sz="1200">
              <a:solidFill>
                <a:srgbClr val="FFFFFF"/>
              </a:solidFill>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2"/>
                </a:solidFill>
                <a:latin typeface="Arial" pitchFamily="34" charset="0"/>
                <a:ea typeface="MS PGothic" pitchFamily="34" charset="-128"/>
              </a:defRPr>
            </a:lvl1pPr>
            <a:lvl2pPr marL="729057" indent="-280406">
              <a:defRPr sz="3100" b="1">
                <a:solidFill>
                  <a:schemeClr val="tx2"/>
                </a:solidFill>
                <a:latin typeface="Arial" pitchFamily="34" charset="0"/>
                <a:ea typeface="MS PGothic" pitchFamily="34" charset="-128"/>
              </a:defRPr>
            </a:lvl2pPr>
            <a:lvl3pPr marL="1121626" indent="-224325">
              <a:defRPr sz="3100" b="1">
                <a:solidFill>
                  <a:schemeClr val="tx2"/>
                </a:solidFill>
                <a:latin typeface="Arial" pitchFamily="34" charset="0"/>
                <a:ea typeface="MS PGothic" pitchFamily="34" charset="-128"/>
              </a:defRPr>
            </a:lvl3pPr>
            <a:lvl4pPr marL="1570276" indent="-224325">
              <a:defRPr sz="3100" b="1">
                <a:solidFill>
                  <a:schemeClr val="tx2"/>
                </a:solidFill>
                <a:latin typeface="Arial" pitchFamily="34" charset="0"/>
                <a:ea typeface="MS PGothic" pitchFamily="34" charset="-128"/>
              </a:defRPr>
            </a:lvl4pPr>
            <a:lvl5pPr marL="2018927" indent="-224325">
              <a:defRPr sz="3100" b="1">
                <a:solidFill>
                  <a:schemeClr val="tx2"/>
                </a:solidFill>
                <a:latin typeface="Arial" pitchFamily="34" charset="0"/>
                <a:ea typeface="MS PGothic" pitchFamily="34" charset="-128"/>
              </a:defRPr>
            </a:lvl5pPr>
            <a:lvl6pPr marL="2467577" indent="-224325" eaLnBrk="0" fontAlgn="base" hangingPunct="0">
              <a:spcBef>
                <a:spcPct val="0"/>
              </a:spcBef>
              <a:spcAft>
                <a:spcPct val="0"/>
              </a:spcAft>
              <a:defRPr sz="3100" b="1">
                <a:solidFill>
                  <a:schemeClr val="tx2"/>
                </a:solidFill>
                <a:latin typeface="Arial" pitchFamily="34" charset="0"/>
                <a:ea typeface="MS PGothic" pitchFamily="34" charset="-128"/>
              </a:defRPr>
            </a:lvl6pPr>
            <a:lvl7pPr marL="2916227" indent="-224325" eaLnBrk="0" fontAlgn="base" hangingPunct="0">
              <a:spcBef>
                <a:spcPct val="0"/>
              </a:spcBef>
              <a:spcAft>
                <a:spcPct val="0"/>
              </a:spcAft>
              <a:defRPr sz="3100" b="1">
                <a:solidFill>
                  <a:schemeClr val="tx2"/>
                </a:solidFill>
                <a:latin typeface="Arial" pitchFamily="34" charset="0"/>
                <a:ea typeface="MS PGothic" pitchFamily="34" charset="-128"/>
              </a:defRPr>
            </a:lvl7pPr>
            <a:lvl8pPr marL="3364878" indent="-224325" eaLnBrk="0" fontAlgn="base" hangingPunct="0">
              <a:spcBef>
                <a:spcPct val="0"/>
              </a:spcBef>
              <a:spcAft>
                <a:spcPct val="0"/>
              </a:spcAft>
              <a:defRPr sz="3100" b="1">
                <a:solidFill>
                  <a:schemeClr val="tx2"/>
                </a:solidFill>
                <a:latin typeface="Arial" pitchFamily="34" charset="0"/>
                <a:ea typeface="MS PGothic" pitchFamily="34" charset="-128"/>
              </a:defRPr>
            </a:lvl8pPr>
            <a:lvl9pPr marL="3813528" indent="-224325" eaLnBrk="0" fontAlgn="base" hangingPunct="0">
              <a:spcBef>
                <a:spcPct val="0"/>
              </a:spcBef>
              <a:spcAft>
                <a:spcPct val="0"/>
              </a:spcAft>
              <a:defRPr sz="3100" b="1">
                <a:solidFill>
                  <a:schemeClr val="tx2"/>
                </a:solidFill>
                <a:latin typeface="Arial" pitchFamily="34" charset="0"/>
                <a:ea typeface="MS PGothic" pitchFamily="34" charset="-128"/>
              </a:defRPr>
            </a:lvl9pPr>
          </a:lstStyle>
          <a:p>
            <a:fld id="{310110DA-680F-4C7A-8537-AC3A2B78FB1E}" type="slidenum">
              <a:rPr lang="en-US" sz="1200">
                <a:ea typeface="Arial Unicode MS" pitchFamily="34" charset="-128"/>
                <a:cs typeface="Arial Unicode MS" pitchFamily="34" charset="-128"/>
              </a:rPr>
              <a:pPr/>
              <a:t>31</a:t>
            </a:fld>
            <a:endParaRPr lang="en-US" sz="1200">
              <a:ea typeface="Arial Unicode MS" pitchFamily="34" charset="-128"/>
              <a:cs typeface="Arial Unicode MS" pitchFamily="34" charset="-128"/>
            </a:endParaRPr>
          </a:p>
        </p:txBody>
      </p:sp>
      <p:sp>
        <p:nvSpPr>
          <p:cNvPr id="86019" name="Rectangle 1"/>
          <p:cNvSpPr>
            <a:spLocks noGrp="1" noRot="1" noChangeAspect="1" noChangeArrowheads="1" noTextEdit="1"/>
          </p:cNvSpPr>
          <p:nvPr>
            <p:ph type="sldImg"/>
          </p:nvPr>
        </p:nvSpPr>
        <p:spPr>
          <a:ln/>
        </p:spPr>
      </p:sp>
      <p:sp>
        <p:nvSpPr>
          <p:cNvPr id="8602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endParaRPr lang="en-US" smtClean="0">
              <a:latin typeface="Arial" pitchFamily="34" charset="0"/>
              <a:ea typeface="Microsoft YaHei" pitchFamily="34" charset="-122"/>
            </a:endParaRPr>
          </a:p>
        </p:txBody>
      </p:sp>
      <p:sp>
        <p:nvSpPr>
          <p:cNvPr id="86021" name="Text Box 3"/>
          <p:cNvSpPr txBox="1">
            <a:spLocks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5925" rIns="88317" bIns="45925"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r"/>
            <a:fld id="{73FE7D36-5426-411E-8EF4-B46EA7D3D998}" type="slidenum">
              <a:rPr lang="en-US" sz="1200">
                <a:solidFill>
                  <a:srgbClr val="FFFFFF"/>
                </a:solidFill>
                <a:latin typeface="Calibri" pitchFamily="34" charset="0"/>
              </a:rPr>
              <a:pPr algn="r"/>
              <a:t>31</a:t>
            </a:fld>
            <a:endParaRPr lang="en-US" sz="1200">
              <a:solidFill>
                <a:srgbClr val="FFFFFF"/>
              </a:solidFill>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2"/>
                </a:solidFill>
                <a:latin typeface="Arial" pitchFamily="34" charset="0"/>
                <a:ea typeface="MS PGothic" pitchFamily="34" charset="-128"/>
              </a:defRPr>
            </a:lvl1pPr>
            <a:lvl2pPr marL="729057" indent="-280406">
              <a:defRPr sz="3100" b="1">
                <a:solidFill>
                  <a:schemeClr val="tx2"/>
                </a:solidFill>
                <a:latin typeface="Arial" pitchFamily="34" charset="0"/>
                <a:ea typeface="MS PGothic" pitchFamily="34" charset="-128"/>
              </a:defRPr>
            </a:lvl2pPr>
            <a:lvl3pPr marL="1121626" indent="-224325">
              <a:defRPr sz="3100" b="1">
                <a:solidFill>
                  <a:schemeClr val="tx2"/>
                </a:solidFill>
                <a:latin typeface="Arial" pitchFamily="34" charset="0"/>
                <a:ea typeface="MS PGothic" pitchFamily="34" charset="-128"/>
              </a:defRPr>
            </a:lvl3pPr>
            <a:lvl4pPr marL="1570276" indent="-224325">
              <a:defRPr sz="3100" b="1">
                <a:solidFill>
                  <a:schemeClr val="tx2"/>
                </a:solidFill>
                <a:latin typeface="Arial" pitchFamily="34" charset="0"/>
                <a:ea typeface="MS PGothic" pitchFamily="34" charset="-128"/>
              </a:defRPr>
            </a:lvl4pPr>
            <a:lvl5pPr marL="2018927" indent="-224325">
              <a:defRPr sz="3100" b="1">
                <a:solidFill>
                  <a:schemeClr val="tx2"/>
                </a:solidFill>
                <a:latin typeface="Arial" pitchFamily="34" charset="0"/>
                <a:ea typeface="MS PGothic" pitchFamily="34" charset="-128"/>
              </a:defRPr>
            </a:lvl5pPr>
            <a:lvl6pPr marL="2467577" indent="-224325" eaLnBrk="0" fontAlgn="base" hangingPunct="0">
              <a:spcBef>
                <a:spcPct val="0"/>
              </a:spcBef>
              <a:spcAft>
                <a:spcPct val="0"/>
              </a:spcAft>
              <a:defRPr sz="3100" b="1">
                <a:solidFill>
                  <a:schemeClr val="tx2"/>
                </a:solidFill>
                <a:latin typeface="Arial" pitchFamily="34" charset="0"/>
                <a:ea typeface="MS PGothic" pitchFamily="34" charset="-128"/>
              </a:defRPr>
            </a:lvl6pPr>
            <a:lvl7pPr marL="2916227" indent="-224325" eaLnBrk="0" fontAlgn="base" hangingPunct="0">
              <a:spcBef>
                <a:spcPct val="0"/>
              </a:spcBef>
              <a:spcAft>
                <a:spcPct val="0"/>
              </a:spcAft>
              <a:defRPr sz="3100" b="1">
                <a:solidFill>
                  <a:schemeClr val="tx2"/>
                </a:solidFill>
                <a:latin typeface="Arial" pitchFamily="34" charset="0"/>
                <a:ea typeface="MS PGothic" pitchFamily="34" charset="-128"/>
              </a:defRPr>
            </a:lvl7pPr>
            <a:lvl8pPr marL="3364878" indent="-224325" eaLnBrk="0" fontAlgn="base" hangingPunct="0">
              <a:spcBef>
                <a:spcPct val="0"/>
              </a:spcBef>
              <a:spcAft>
                <a:spcPct val="0"/>
              </a:spcAft>
              <a:defRPr sz="3100" b="1">
                <a:solidFill>
                  <a:schemeClr val="tx2"/>
                </a:solidFill>
                <a:latin typeface="Arial" pitchFamily="34" charset="0"/>
                <a:ea typeface="MS PGothic" pitchFamily="34" charset="-128"/>
              </a:defRPr>
            </a:lvl8pPr>
            <a:lvl9pPr marL="3813528" indent="-224325" eaLnBrk="0" fontAlgn="base" hangingPunct="0">
              <a:spcBef>
                <a:spcPct val="0"/>
              </a:spcBef>
              <a:spcAft>
                <a:spcPct val="0"/>
              </a:spcAft>
              <a:defRPr sz="3100" b="1">
                <a:solidFill>
                  <a:schemeClr val="tx2"/>
                </a:solidFill>
                <a:latin typeface="Arial" pitchFamily="34" charset="0"/>
                <a:ea typeface="MS PGothic" pitchFamily="34" charset="-128"/>
              </a:defRPr>
            </a:lvl9pPr>
          </a:lstStyle>
          <a:p>
            <a:fld id="{8CC80D63-8131-47ED-A6AC-9B8C1848EE3A}" type="slidenum">
              <a:rPr lang="en-US" sz="1200"/>
              <a:pPr/>
              <a:t>32</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2"/>
                </a:solidFill>
                <a:latin typeface="Arial" pitchFamily="34" charset="0"/>
                <a:ea typeface="MS PGothic" pitchFamily="34" charset="-128"/>
              </a:defRPr>
            </a:lvl1pPr>
            <a:lvl2pPr marL="729057" indent="-280406">
              <a:defRPr sz="3100" b="1">
                <a:solidFill>
                  <a:schemeClr val="tx2"/>
                </a:solidFill>
                <a:latin typeface="Arial" pitchFamily="34" charset="0"/>
                <a:ea typeface="MS PGothic" pitchFamily="34" charset="-128"/>
              </a:defRPr>
            </a:lvl2pPr>
            <a:lvl3pPr marL="1121626" indent="-224325">
              <a:defRPr sz="3100" b="1">
                <a:solidFill>
                  <a:schemeClr val="tx2"/>
                </a:solidFill>
                <a:latin typeface="Arial" pitchFamily="34" charset="0"/>
                <a:ea typeface="MS PGothic" pitchFamily="34" charset="-128"/>
              </a:defRPr>
            </a:lvl3pPr>
            <a:lvl4pPr marL="1570276" indent="-224325">
              <a:defRPr sz="3100" b="1">
                <a:solidFill>
                  <a:schemeClr val="tx2"/>
                </a:solidFill>
                <a:latin typeface="Arial" pitchFamily="34" charset="0"/>
                <a:ea typeface="MS PGothic" pitchFamily="34" charset="-128"/>
              </a:defRPr>
            </a:lvl4pPr>
            <a:lvl5pPr marL="2018927" indent="-224325">
              <a:defRPr sz="3100" b="1">
                <a:solidFill>
                  <a:schemeClr val="tx2"/>
                </a:solidFill>
                <a:latin typeface="Arial" pitchFamily="34" charset="0"/>
                <a:ea typeface="MS PGothic" pitchFamily="34" charset="-128"/>
              </a:defRPr>
            </a:lvl5pPr>
            <a:lvl6pPr marL="2467577" indent="-224325" eaLnBrk="0" fontAlgn="base" hangingPunct="0">
              <a:spcBef>
                <a:spcPct val="0"/>
              </a:spcBef>
              <a:spcAft>
                <a:spcPct val="0"/>
              </a:spcAft>
              <a:defRPr sz="3100" b="1">
                <a:solidFill>
                  <a:schemeClr val="tx2"/>
                </a:solidFill>
                <a:latin typeface="Arial" pitchFamily="34" charset="0"/>
                <a:ea typeface="MS PGothic" pitchFamily="34" charset="-128"/>
              </a:defRPr>
            </a:lvl6pPr>
            <a:lvl7pPr marL="2916227" indent="-224325" eaLnBrk="0" fontAlgn="base" hangingPunct="0">
              <a:spcBef>
                <a:spcPct val="0"/>
              </a:spcBef>
              <a:spcAft>
                <a:spcPct val="0"/>
              </a:spcAft>
              <a:defRPr sz="3100" b="1">
                <a:solidFill>
                  <a:schemeClr val="tx2"/>
                </a:solidFill>
                <a:latin typeface="Arial" pitchFamily="34" charset="0"/>
                <a:ea typeface="MS PGothic" pitchFamily="34" charset="-128"/>
              </a:defRPr>
            </a:lvl7pPr>
            <a:lvl8pPr marL="3364878" indent="-224325" eaLnBrk="0" fontAlgn="base" hangingPunct="0">
              <a:spcBef>
                <a:spcPct val="0"/>
              </a:spcBef>
              <a:spcAft>
                <a:spcPct val="0"/>
              </a:spcAft>
              <a:defRPr sz="3100" b="1">
                <a:solidFill>
                  <a:schemeClr val="tx2"/>
                </a:solidFill>
                <a:latin typeface="Arial" pitchFamily="34" charset="0"/>
                <a:ea typeface="MS PGothic" pitchFamily="34" charset="-128"/>
              </a:defRPr>
            </a:lvl8pPr>
            <a:lvl9pPr marL="3813528" indent="-224325" eaLnBrk="0" fontAlgn="base" hangingPunct="0">
              <a:spcBef>
                <a:spcPct val="0"/>
              </a:spcBef>
              <a:spcAft>
                <a:spcPct val="0"/>
              </a:spcAft>
              <a:defRPr sz="3100" b="1">
                <a:solidFill>
                  <a:schemeClr val="tx2"/>
                </a:solidFill>
                <a:latin typeface="Arial" pitchFamily="34" charset="0"/>
                <a:ea typeface="MS PGothic" pitchFamily="34" charset="-128"/>
              </a:defRPr>
            </a:lvl9pPr>
          </a:lstStyle>
          <a:p>
            <a:fld id="{8FDD03D3-2702-412F-AD0E-1AF7F5F44A20}" type="slidenum">
              <a:rPr lang="en-US" sz="1200">
                <a:ea typeface="Arial Unicode MS" pitchFamily="34" charset="-128"/>
                <a:cs typeface="Arial Unicode MS" pitchFamily="34" charset="-128"/>
              </a:rPr>
              <a:pPr/>
              <a:t>33</a:t>
            </a:fld>
            <a:endParaRPr lang="en-US" sz="1200">
              <a:ea typeface="Arial Unicode MS" pitchFamily="34" charset="-128"/>
              <a:cs typeface="Arial Unicode MS" pitchFamily="34" charset="-128"/>
            </a:endParaRPr>
          </a:p>
        </p:txBody>
      </p:sp>
      <p:sp>
        <p:nvSpPr>
          <p:cNvPr id="88067" name="Rectangle 1"/>
          <p:cNvSpPr>
            <a:spLocks noGrp="1" noRot="1" noChangeAspect="1" noChangeArrowheads="1" noTextEdit="1"/>
          </p:cNvSpPr>
          <p:nvPr>
            <p:ph type="sldImg"/>
          </p:nvPr>
        </p:nvSpPr>
        <p:spPr>
          <a:ln/>
        </p:spPr>
      </p:sp>
      <p:sp>
        <p:nvSpPr>
          <p:cNvPr id="8806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endParaRPr lang="en-US" smtClean="0">
              <a:latin typeface="Arial" pitchFamily="34" charset="0"/>
              <a:ea typeface="Microsoft YaHei" pitchFamily="34" charset="-122"/>
            </a:endParaRPr>
          </a:p>
        </p:txBody>
      </p:sp>
      <p:sp>
        <p:nvSpPr>
          <p:cNvPr id="88069" name="Text Box 3"/>
          <p:cNvSpPr txBox="1">
            <a:spLocks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5925" rIns="88317" bIns="45925"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r"/>
            <a:fld id="{ED7C49CE-8114-4884-9710-21F9EFF8DAA0}" type="slidenum">
              <a:rPr lang="en-US" sz="1200">
                <a:solidFill>
                  <a:srgbClr val="FFFFFF"/>
                </a:solidFill>
                <a:latin typeface="Calibri" pitchFamily="34" charset="0"/>
              </a:rPr>
              <a:pPr algn="r"/>
              <a:t>33</a:t>
            </a:fld>
            <a:endParaRPr lang="en-US" sz="1200">
              <a:solidFill>
                <a:srgbClr val="FFFFFF"/>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1E83FF0A-D7D6-4BA6-9E78-FD24D607FF7F}" type="slidenum">
              <a:rPr lang="en-US" smtClean="0"/>
              <a:pPr/>
              <a:t>7</a:t>
            </a:fld>
            <a:endParaRPr lang="en-US" smtClean="0"/>
          </a:p>
        </p:txBody>
      </p:sp>
      <p:sp>
        <p:nvSpPr>
          <p:cNvPr id="114690" name="Rectangle 7"/>
          <p:cNvSpPr txBox="1">
            <a:spLocks noGrp="1" noChangeArrowheads="1"/>
          </p:cNvSpPr>
          <p:nvPr/>
        </p:nvSpPr>
        <p:spPr bwMode="auto">
          <a:xfrm>
            <a:off x="3885903" y="8685893"/>
            <a:ext cx="2972097" cy="458107"/>
          </a:xfrm>
          <a:prstGeom prst="rect">
            <a:avLst/>
          </a:prstGeom>
          <a:noFill/>
          <a:ln w="9525">
            <a:noFill/>
            <a:miter lim="800000"/>
            <a:headEnd/>
            <a:tailEnd/>
          </a:ln>
        </p:spPr>
        <p:txBody>
          <a:bodyPr lIns="91552" tIns="45776" rIns="91552" bIns="45776" anchor="b"/>
          <a:lstStyle/>
          <a:p>
            <a:pPr algn="r" defTabSz="914485"/>
            <a:fld id="{A548B274-1186-4762-94B5-1A0391604E93}" type="slidenum">
              <a:rPr lang="en-US" sz="1200"/>
              <a:pPr algn="r" defTabSz="914485"/>
              <a:t>7</a:t>
            </a:fld>
            <a:endParaRPr lang="en-US" sz="1200" dirty="0"/>
          </a:p>
        </p:txBody>
      </p:sp>
      <p:sp>
        <p:nvSpPr>
          <p:cNvPr id="114691" name="Rectangle 7"/>
          <p:cNvSpPr txBox="1">
            <a:spLocks noGrp="1" noChangeArrowheads="1"/>
          </p:cNvSpPr>
          <p:nvPr/>
        </p:nvSpPr>
        <p:spPr bwMode="auto">
          <a:xfrm>
            <a:off x="3885903" y="8685893"/>
            <a:ext cx="2972097" cy="458107"/>
          </a:xfrm>
          <a:prstGeom prst="rect">
            <a:avLst/>
          </a:prstGeom>
          <a:noFill/>
          <a:ln w="9525">
            <a:noFill/>
            <a:miter lim="800000"/>
            <a:headEnd/>
            <a:tailEnd/>
          </a:ln>
        </p:spPr>
        <p:txBody>
          <a:bodyPr lIns="91552" tIns="45776" rIns="91552" bIns="45776" anchor="b"/>
          <a:lstStyle/>
          <a:p>
            <a:pPr algn="r" defTabSz="914485"/>
            <a:fld id="{AD934718-C85C-4D48-92BE-CE1578618E31}" type="slidenum">
              <a:rPr lang="en-US" sz="1200"/>
              <a:pPr algn="r" defTabSz="914485"/>
              <a:t>7</a:t>
            </a:fld>
            <a:endParaRPr lang="en-US" sz="1200" dirty="0"/>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pPr eaLnBrk="1" hangingPunct="1"/>
            <a:r>
              <a:rPr lang="en-US" dirty="0" smtClean="0"/>
              <a:t>Lab tests – only</a:t>
            </a:r>
            <a:r>
              <a:rPr lang="en-US" baseline="0" dirty="0" smtClean="0"/>
              <a:t> if indicated</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2"/>
                </a:solidFill>
                <a:latin typeface="Arial" pitchFamily="34" charset="0"/>
                <a:ea typeface="MS PGothic" pitchFamily="34" charset="-128"/>
              </a:defRPr>
            </a:lvl1pPr>
            <a:lvl2pPr marL="729057" indent="-280406">
              <a:defRPr sz="3100" b="1">
                <a:solidFill>
                  <a:schemeClr val="tx2"/>
                </a:solidFill>
                <a:latin typeface="Arial" pitchFamily="34" charset="0"/>
                <a:ea typeface="MS PGothic" pitchFamily="34" charset="-128"/>
              </a:defRPr>
            </a:lvl2pPr>
            <a:lvl3pPr marL="1121626" indent="-224325">
              <a:defRPr sz="3100" b="1">
                <a:solidFill>
                  <a:schemeClr val="tx2"/>
                </a:solidFill>
                <a:latin typeface="Arial" pitchFamily="34" charset="0"/>
                <a:ea typeface="MS PGothic" pitchFamily="34" charset="-128"/>
              </a:defRPr>
            </a:lvl3pPr>
            <a:lvl4pPr marL="1570276" indent="-224325">
              <a:defRPr sz="3100" b="1">
                <a:solidFill>
                  <a:schemeClr val="tx2"/>
                </a:solidFill>
                <a:latin typeface="Arial" pitchFamily="34" charset="0"/>
                <a:ea typeface="MS PGothic" pitchFamily="34" charset="-128"/>
              </a:defRPr>
            </a:lvl4pPr>
            <a:lvl5pPr marL="2018927" indent="-224325">
              <a:defRPr sz="3100" b="1">
                <a:solidFill>
                  <a:schemeClr val="tx2"/>
                </a:solidFill>
                <a:latin typeface="Arial" pitchFamily="34" charset="0"/>
                <a:ea typeface="MS PGothic" pitchFamily="34" charset="-128"/>
              </a:defRPr>
            </a:lvl5pPr>
            <a:lvl6pPr marL="2467577" indent="-224325" eaLnBrk="0" fontAlgn="base" hangingPunct="0">
              <a:spcBef>
                <a:spcPct val="0"/>
              </a:spcBef>
              <a:spcAft>
                <a:spcPct val="0"/>
              </a:spcAft>
              <a:defRPr sz="3100" b="1">
                <a:solidFill>
                  <a:schemeClr val="tx2"/>
                </a:solidFill>
                <a:latin typeface="Arial" pitchFamily="34" charset="0"/>
                <a:ea typeface="MS PGothic" pitchFamily="34" charset="-128"/>
              </a:defRPr>
            </a:lvl6pPr>
            <a:lvl7pPr marL="2916227" indent="-224325" eaLnBrk="0" fontAlgn="base" hangingPunct="0">
              <a:spcBef>
                <a:spcPct val="0"/>
              </a:spcBef>
              <a:spcAft>
                <a:spcPct val="0"/>
              </a:spcAft>
              <a:defRPr sz="3100" b="1">
                <a:solidFill>
                  <a:schemeClr val="tx2"/>
                </a:solidFill>
                <a:latin typeface="Arial" pitchFamily="34" charset="0"/>
                <a:ea typeface="MS PGothic" pitchFamily="34" charset="-128"/>
              </a:defRPr>
            </a:lvl7pPr>
            <a:lvl8pPr marL="3364878" indent="-224325" eaLnBrk="0" fontAlgn="base" hangingPunct="0">
              <a:spcBef>
                <a:spcPct val="0"/>
              </a:spcBef>
              <a:spcAft>
                <a:spcPct val="0"/>
              </a:spcAft>
              <a:defRPr sz="3100" b="1">
                <a:solidFill>
                  <a:schemeClr val="tx2"/>
                </a:solidFill>
                <a:latin typeface="Arial" pitchFamily="34" charset="0"/>
                <a:ea typeface="MS PGothic" pitchFamily="34" charset="-128"/>
              </a:defRPr>
            </a:lvl8pPr>
            <a:lvl9pPr marL="3813528" indent="-224325" eaLnBrk="0" fontAlgn="base" hangingPunct="0">
              <a:spcBef>
                <a:spcPct val="0"/>
              </a:spcBef>
              <a:spcAft>
                <a:spcPct val="0"/>
              </a:spcAft>
              <a:defRPr sz="3100" b="1">
                <a:solidFill>
                  <a:schemeClr val="tx2"/>
                </a:solidFill>
                <a:latin typeface="Arial" pitchFamily="34" charset="0"/>
                <a:ea typeface="MS PGothic" pitchFamily="34" charset="-128"/>
              </a:defRPr>
            </a:lvl9pPr>
          </a:lstStyle>
          <a:p>
            <a:fld id="{F65AA936-70DC-4D16-96AF-BF0E645DD27A}" type="slidenum">
              <a:rPr lang="en-US" sz="1200">
                <a:ea typeface="Arial Unicode MS" pitchFamily="34" charset="-128"/>
                <a:cs typeface="Arial Unicode MS" pitchFamily="34" charset="-128"/>
              </a:rPr>
              <a:pPr/>
              <a:t>34</a:t>
            </a:fld>
            <a:endParaRPr lang="en-US" sz="1200">
              <a:ea typeface="Arial Unicode MS" pitchFamily="34" charset="-128"/>
              <a:cs typeface="Arial Unicode MS" pitchFamily="34" charset="-128"/>
            </a:endParaRPr>
          </a:p>
        </p:txBody>
      </p:sp>
      <p:sp>
        <p:nvSpPr>
          <p:cNvPr id="89091" name="Rectangle 1"/>
          <p:cNvSpPr>
            <a:spLocks noGrp="1" noRot="1" noChangeAspect="1" noChangeArrowheads="1" noTextEdit="1"/>
          </p:cNvSpPr>
          <p:nvPr>
            <p:ph type="sldImg"/>
          </p:nvPr>
        </p:nvSpPr>
        <p:spPr>
          <a:ln/>
        </p:spPr>
      </p:sp>
      <p:sp>
        <p:nvSpPr>
          <p:cNvPr id="8909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endParaRPr lang="en-US" smtClean="0">
              <a:latin typeface="Arial" pitchFamily="34" charset="0"/>
              <a:ea typeface="Microsoft YaHei" pitchFamily="34" charset="-122"/>
            </a:endParaRPr>
          </a:p>
        </p:txBody>
      </p:sp>
      <p:sp>
        <p:nvSpPr>
          <p:cNvPr id="89093" name="Text Box 3"/>
          <p:cNvSpPr txBox="1">
            <a:spLocks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5925" rIns="88317" bIns="45925"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r"/>
            <a:fld id="{29C0C0F1-66DB-416A-BF14-01DB74504217}" type="slidenum">
              <a:rPr lang="en-US" sz="1200">
                <a:solidFill>
                  <a:srgbClr val="FFFFFF"/>
                </a:solidFill>
                <a:latin typeface="Calibri" pitchFamily="34" charset="0"/>
              </a:rPr>
              <a:pPr algn="r"/>
              <a:t>34</a:t>
            </a:fld>
            <a:endParaRPr lang="en-US" sz="1200">
              <a:solidFill>
                <a:srgbClr val="FFFFFF"/>
              </a:solidFill>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charset="0"/>
              </a:rPr>
              <a:t>YES</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2"/>
                </a:solidFill>
                <a:latin typeface="Arial" pitchFamily="34" charset="0"/>
                <a:ea typeface="MS PGothic" pitchFamily="34" charset="-128"/>
              </a:defRPr>
            </a:lvl1pPr>
            <a:lvl2pPr marL="729057" indent="-280406">
              <a:defRPr sz="3100" b="1">
                <a:solidFill>
                  <a:schemeClr val="tx2"/>
                </a:solidFill>
                <a:latin typeface="Arial" pitchFamily="34" charset="0"/>
                <a:ea typeface="MS PGothic" pitchFamily="34" charset="-128"/>
              </a:defRPr>
            </a:lvl2pPr>
            <a:lvl3pPr marL="1121626" indent="-224325">
              <a:defRPr sz="3100" b="1">
                <a:solidFill>
                  <a:schemeClr val="tx2"/>
                </a:solidFill>
                <a:latin typeface="Arial" pitchFamily="34" charset="0"/>
                <a:ea typeface="MS PGothic" pitchFamily="34" charset="-128"/>
              </a:defRPr>
            </a:lvl3pPr>
            <a:lvl4pPr marL="1570276" indent="-224325">
              <a:defRPr sz="3100" b="1">
                <a:solidFill>
                  <a:schemeClr val="tx2"/>
                </a:solidFill>
                <a:latin typeface="Arial" pitchFamily="34" charset="0"/>
                <a:ea typeface="MS PGothic" pitchFamily="34" charset="-128"/>
              </a:defRPr>
            </a:lvl4pPr>
            <a:lvl5pPr marL="2018927" indent="-224325">
              <a:defRPr sz="3100" b="1">
                <a:solidFill>
                  <a:schemeClr val="tx2"/>
                </a:solidFill>
                <a:latin typeface="Arial" pitchFamily="34" charset="0"/>
                <a:ea typeface="MS PGothic" pitchFamily="34" charset="-128"/>
              </a:defRPr>
            </a:lvl5pPr>
            <a:lvl6pPr marL="2467577" indent="-224325" eaLnBrk="0" fontAlgn="base" hangingPunct="0">
              <a:spcBef>
                <a:spcPct val="0"/>
              </a:spcBef>
              <a:spcAft>
                <a:spcPct val="0"/>
              </a:spcAft>
              <a:defRPr sz="3100" b="1">
                <a:solidFill>
                  <a:schemeClr val="tx2"/>
                </a:solidFill>
                <a:latin typeface="Arial" pitchFamily="34" charset="0"/>
                <a:ea typeface="MS PGothic" pitchFamily="34" charset="-128"/>
              </a:defRPr>
            </a:lvl6pPr>
            <a:lvl7pPr marL="2916227" indent="-224325" eaLnBrk="0" fontAlgn="base" hangingPunct="0">
              <a:spcBef>
                <a:spcPct val="0"/>
              </a:spcBef>
              <a:spcAft>
                <a:spcPct val="0"/>
              </a:spcAft>
              <a:defRPr sz="3100" b="1">
                <a:solidFill>
                  <a:schemeClr val="tx2"/>
                </a:solidFill>
                <a:latin typeface="Arial" pitchFamily="34" charset="0"/>
                <a:ea typeface="MS PGothic" pitchFamily="34" charset="-128"/>
              </a:defRPr>
            </a:lvl7pPr>
            <a:lvl8pPr marL="3364878" indent="-224325" eaLnBrk="0" fontAlgn="base" hangingPunct="0">
              <a:spcBef>
                <a:spcPct val="0"/>
              </a:spcBef>
              <a:spcAft>
                <a:spcPct val="0"/>
              </a:spcAft>
              <a:defRPr sz="3100" b="1">
                <a:solidFill>
                  <a:schemeClr val="tx2"/>
                </a:solidFill>
                <a:latin typeface="Arial" pitchFamily="34" charset="0"/>
                <a:ea typeface="MS PGothic" pitchFamily="34" charset="-128"/>
              </a:defRPr>
            </a:lvl8pPr>
            <a:lvl9pPr marL="3813528" indent="-224325" eaLnBrk="0" fontAlgn="base" hangingPunct="0">
              <a:spcBef>
                <a:spcPct val="0"/>
              </a:spcBef>
              <a:spcAft>
                <a:spcPct val="0"/>
              </a:spcAft>
              <a:defRPr sz="3100" b="1">
                <a:solidFill>
                  <a:schemeClr val="tx2"/>
                </a:solidFill>
                <a:latin typeface="Arial" pitchFamily="34" charset="0"/>
                <a:ea typeface="MS PGothic" pitchFamily="34" charset="-128"/>
              </a:defRPr>
            </a:lvl9pPr>
          </a:lstStyle>
          <a:p>
            <a:fld id="{0E045FD8-E5B0-47B8-B48F-BC5851CD9A7A}" type="slidenum">
              <a:rPr lang="en-US" sz="1200"/>
              <a:pPr/>
              <a:t>35</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a:defRPr sz="3100" b="1">
                <a:solidFill>
                  <a:schemeClr val="tx2"/>
                </a:solidFill>
                <a:latin typeface="Arial" pitchFamily="34" charset="0"/>
                <a:ea typeface="MS PGothic" pitchFamily="34" charset="-128"/>
              </a:defRPr>
            </a:lvl1pPr>
            <a:lvl2pPr marL="729057" indent="-280406" defTabSz="906648">
              <a:defRPr sz="3100" b="1">
                <a:solidFill>
                  <a:schemeClr val="tx2"/>
                </a:solidFill>
                <a:latin typeface="Arial" pitchFamily="34" charset="0"/>
                <a:ea typeface="MS PGothic" pitchFamily="34" charset="-128"/>
              </a:defRPr>
            </a:lvl2pPr>
            <a:lvl3pPr marL="1121626" indent="-224325" defTabSz="906648">
              <a:defRPr sz="3100" b="1">
                <a:solidFill>
                  <a:schemeClr val="tx2"/>
                </a:solidFill>
                <a:latin typeface="Arial" pitchFamily="34" charset="0"/>
                <a:ea typeface="MS PGothic" pitchFamily="34" charset="-128"/>
              </a:defRPr>
            </a:lvl3pPr>
            <a:lvl4pPr marL="1570276" indent="-224325" defTabSz="906648">
              <a:defRPr sz="3100" b="1">
                <a:solidFill>
                  <a:schemeClr val="tx2"/>
                </a:solidFill>
                <a:latin typeface="Arial" pitchFamily="34" charset="0"/>
                <a:ea typeface="MS PGothic" pitchFamily="34" charset="-128"/>
              </a:defRPr>
            </a:lvl4pPr>
            <a:lvl5pPr marL="2018927" indent="-224325" defTabSz="906648">
              <a:defRPr sz="3100" b="1">
                <a:solidFill>
                  <a:schemeClr val="tx2"/>
                </a:solidFill>
                <a:latin typeface="Arial" pitchFamily="34" charset="0"/>
                <a:ea typeface="MS PGothic" pitchFamily="34" charset="-128"/>
              </a:defRPr>
            </a:lvl5pPr>
            <a:lvl6pPr marL="2467577" indent="-224325" defTabSz="906648" eaLnBrk="0" fontAlgn="base" hangingPunct="0">
              <a:spcBef>
                <a:spcPct val="0"/>
              </a:spcBef>
              <a:spcAft>
                <a:spcPct val="0"/>
              </a:spcAft>
              <a:defRPr sz="3100" b="1">
                <a:solidFill>
                  <a:schemeClr val="tx2"/>
                </a:solidFill>
                <a:latin typeface="Arial" pitchFamily="34" charset="0"/>
                <a:ea typeface="MS PGothic" pitchFamily="34" charset="-128"/>
              </a:defRPr>
            </a:lvl6pPr>
            <a:lvl7pPr marL="2916227" indent="-224325" defTabSz="906648" eaLnBrk="0" fontAlgn="base" hangingPunct="0">
              <a:spcBef>
                <a:spcPct val="0"/>
              </a:spcBef>
              <a:spcAft>
                <a:spcPct val="0"/>
              </a:spcAft>
              <a:defRPr sz="3100" b="1">
                <a:solidFill>
                  <a:schemeClr val="tx2"/>
                </a:solidFill>
                <a:latin typeface="Arial" pitchFamily="34" charset="0"/>
                <a:ea typeface="MS PGothic" pitchFamily="34" charset="-128"/>
              </a:defRPr>
            </a:lvl7pPr>
            <a:lvl8pPr marL="3364878" indent="-224325" defTabSz="906648" eaLnBrk="0" fontAlgn="base" hangingPunct="0">
              <a:spcBef>
                <a:spcPct val="0"/>
              </a:spcBef>
              <a:spcAft>
                <a:spcPct val="0"/>
              </a:spcAft>
              <a:defRPr sz="3100" b="1">
                <a:solidFill>
                  <a:schemeClr val="tx2"/>
                </a:solidFill>
                <a:latin typeface="Arial" pitchFamily="34" charset="0"/>
                <a:ea typeface="MS PGothic" pitchFamily="34" charset="-128"/>
              </a:defRPr>
            </a:lvl8pPr>
            <a:lvl9pPr marL="3813528" indent="-224325" defTabSz="906648" eaLnBrk="0" fontAlgn="base" hangingPunct="0">
              <a:spcBef>
                <a:spcPct val="0"/>
              </a:spcBef>
              <a:spcAft>
                <a:spcPct val="0"/>
              </a:spcAft>
              <a:defRPr sz="3100" b="1">
                <a:solidFill>
                  <a:schemeClr val="tx2"/>
                </a:solidFill>
                <a:latin typeface="Arial" pitchFamily="34" charset="0"/>
                <a:ea typeface="MS PGothic" pitchFamily="34" charset="-128"/>
              </a:defRPr>
            </a:lvl9pPr>
          </a:lstStyle>
          <a:p>
            <a:fld id="{F22B085A-B67D-4412-A764-0AED8055E2DC}" type="slidenum">
              <a:rPr lang="en-US" sz="1200"/>
              <a:pPr/>
              <a:t>38</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2"/>
                </a:solidFill>
                <a:latin typeface="Arial" pitchFamily="34" charset="0"/>
                <a:ea typeface="MS PGothic" pitchFamily="34" charset="-128"/>
              </a:defRPr>
            </a:lvl1pPr>
            <a:lvl2pPr marL="729057" indent="-280406">
              <a:defRPr sz="3100" b="1">
                <a:solidFill>
                  <a:schemeClr val="tx2"/>
                </a:solidFill>
                <a:latin typeface="Arial" pitchFamily="34" charset="0"/>
                <a:ea typeface="MS PGothic" pitchFamily="34" charset="-128"/>
              </a:defRPr>
            </a:lvl2pPr>
            <a:lvl3pPr marL="1121626" indent="-224325">
              <a:defRPr sz="3100" b="1">
                <a:solidFill>
                  <a:schemeClr val="tx2"/>
                </a:solidFill>
                <a:latin typeface="Arial" pitchFamily="34" charset="0"/>
                <a:ea typeface="MS PGothic" pitchFamily="34" charset="-128"/>
              </a:defRPr>
            </a:lvl3pPr>
            <a:lvl4pPr marL="1570276" indent="-224325">
              <a:defRPr sz="3100" b="1">
                <a:solidFill>
                  <a:schemeClr val="tx2"/>
                </a:solidFill>
                <a:latin typeface="Arial" pitchFamily="34" charset="0"/>
                <a:ea typeface="MS PGothic" pitchFamily="34" charset="-128"/>
              </a:defRPr>
            </a:lvl4pPr>
            <a:lvl5pPr marL="2018927" indent="-224325">
              <a:defRPr sz="3100" b="1">
                <a:solidFill>
                  <a:schemeClr val="tx2"/>
                </a:solidFill>
                <a:latin typeface="Arial" pitchFamily="34" charset="0"/>
                <a:ea typeface="MS PGothic" pitchFamily="34" charset="-128"/>
              </a:defRPr>
            </a:lvl5pPr>
            <a:lvl6pPr marL="2467577" indent="-224325" eaLnBrk="0" fontAlgn="base" hangingPunct="0">
              <a:spcBef>
                <a:spcPct val="0"/>
              </a:spcBef>
              <a:spcAft>
                <a:spcPct val="0"/>
              </a:spcAft>
              <a:defRPr sz="3100" b="1">
                <a:solidFill>
                  <a:schemeClr val="tx2"/>
                </a:solidFill>
                <a:latin typeface="Arial" pitchFamily="34" charset="0"/>
                <a:ea typeface="MS PGothic" pitchFamily="34" charset="-128"/>
              </a:defRPr>
            </a:lvl6pPr>
            <a:lvl7pPr marL="2916227" indent="-224325" eaLnBrk="0" fontAlgn="base" hangingPunct="0">
              <a:spcBef>
                <a:spcPct val="0"/>
              </a:spcBef>
              <a:spcAft>
                <a:spcPct val="0"/>
              </a:spcAft>
              <a:defRPr sz="3100" b="1">
                <a:solidFill>
                  <a:schemeClr val="tx2"/>
                </a:solidFill>
                <a:latin typeface="Arial" pitchFamily="34" charset="0"/>
                <a:ea typeface="MS PGothic" pitchFamily="34" charset="-128"/>
              </a:defRPr>
            </a:lvl7pPr>
            <a:lvl8pPr marL="3364878" indent="-224325" eaLnBrk="0" fontAlgn="base" hangingPunct="0">
              <a:spcBef>
                <a:spcPct val="0"/>
              </a:spcBef>
              <a:spcAft>
                <a:spcPct val="0"/>
              </a:spcAft>
              <a:defRPr sz="3100" b="1">
                <a:solidFill>
                  <a:schemeClr val="tx2"/>
                </a:solidFill>
                <a:latin typeface="Arial" pitchFamily="34" charset="0"/>
                <a:ea typeface="MS PGothic" pitchFamily="34" charset="-128"/>
              </a:defRPr>
            </a:lvl8pPr>
            <a:lvl9pPr marL="3813528" indent="-224325" eaLnBrk="0" fontAlgn="base" hangingPunct="0">
              <a:spcBef>
                <a:spcPct val="0"/>
              </a:spcBef>
              <a:spcAft>
                <a:spcPct val="0"/>
              </a:spcAft>
              <a:defRPr sz="3100" b="1">
                <a:solidFill>
                  <a:schemeClr val="tx2"/>
                </a:solidFill>
                <a:latin typeface="Arial" pitchFamily="34" charset="0"/>
                <a:ea typeface="MS PGothic" pitchFamily="34" charset="-128"/>
              </a:defRPr>
            </a:lvl9pPr>
          </a:lstStyle>
          <a:p>
            <a:fld id="{0C20379C-63FB-4E19-B815-04FB86EF6AEF}" type="slidenum">
              <a:rPr lang="en-US" sz="1200"/>
              <a:pPr/>
              <a:t>39</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2"/>
                </a:solidFill>
                <a:latin typeface="Arial" pitchFamily="34" charset="0"/>
                <a:ea typeface="MS PGothic" pitchFamily="34" charset="-128"/>
              </a:defRPr>
            </a:lvl1pPr>
            <a:lvl2pPr marL="729057" indent="-280406">
              <a:defRPr sz="3100" b="1">
                <a:solidFill>
                  <a:schemeClr val="tx2"/>
                </a:solidFill>
                <a:latin typeface="Arial" pitchFamily="34" charset="0"/>
                <a:ea typeface="MS PGothic" pitchFamily="34" charset="-128"/>
              </a:defRPr>
            </a:lvl2pPr>
            <a:lvl3pPr marL="1121626" indent="-224325">
              <a:defRPr sz="3100" b="1">
                <a:solidFill>
                  <a:schemeClr val="tx2"/>
                </a:solidFill>
                <a:latin typeface="Arial" pitchFamily="34" charset="0"/>
                <a:ea typeface="MS PGothic" pitchFamily="34" charset="-128"/>
              </a:defRPr>
            </a:lvl3pPr>
            <a:lvl4pPr marL="1570276" indent="-224325">
              <a:defRPr sz="3100" b="1">
                <a:solidFill>
                  <a:schemeClr val="tx2"/>
                </a:solidFill>
                <a:latin typeface="Arial" pitchFamily="34" charset="0"/>
                <a:ea typeface="MS PGothic" pitchFamily="34" charset="-128"/>
              </a:defRPr>
            </a:lvl4pPr>
            <a:lvl5pPr marL="2018927" indent="-224325">
              <a:defRPr sz="3100" b="1">
                <a:solidFill>
                  <a:schemeClr val="tx2"/>
                </a:solidFill>
                <a:latin typeface="Arial" pitchFamily="34" charset="0"/>
                <a:ea typeface="MS PGothic" pitchFamily="34" charset="-128"/>
              </a:defRPr>
            </a:lvl5pPr>
            <a:lvl6pPr marL="2467577" indent="-224325" eaLnBrk="0" fontAlgn="base" hangingPunct="0">
              <a:spcBef>
                <a:spcPct val="0"/>
              </a:spcBef>
              <a:spcAft>
                <a:spcPct val="0"/>
              </a:spcAft>
              <a:defRPr sz="3100" b="1">
                <a:solidFill>
                  <a:schemeClr val="tx2"/>
                </a:solidFill>
                <a:latin typeface="Arial" pitchFamily="34" charset="0"/>
                <a:ea typeface="MS PGothic" pitchFamily="34" charset="-128"/>
              </a:defRPr>
            </a:lvl6pPr>
            <a:lvl7pPr marL="2916227" indent="-224325" eaLnBrk="0" fontAlgn="base" hangingPunct="0">
              <a:spcBef>
                <a:spcPct val="0"/>
              </a:spcBef>
              <a:spcAft>
                <a:spcPct val="0"/>
              </a:spcAft>
              <a:defRPr sz="3100" b="1">
                <a:solidFill>
                  <a:schemeClr val="tx2"/>
                </a:solidFill>
                <a:latin typeface="Arial" pitchFamily="34" charset="0"/>
                <a:ea typeface="MS PGothic" pitchFamily="34" charset="-128"/>
              </a:defRPr>
            </a:lvl7pPr>
            <a:lvl8pPr marL="3364878" indent="-224325" eaLnBrk="0" fontAlgn="base" hangingPunct="0">
              <a:spcBef>
                <a:spcPct val="0"/>
              </a:spcBef>
              <a:spcAft>
                <a:spcPct val="0"/>
              </a:spcAft>
              <a:defRPr sz="3100" b="1">
                <a:solidFill>
                  <a:schemeClr val="tx2"/>
                </a:solidFill>
                <a:latin typeface="Arial" pitchFamily="34" charset="0"/>
                <a:ea typeface="MS PGothic" pitchFamily="34" charset="-128"/>
              </a:defRPr>
            </a:lvl8pPr>
            <a:lvl9pPr marL="3813528" indent="-224325" eaLnBrk="0" fontAlgn="base" hangingPunct="0">
              <a:spcBef>
                <a:spcPct val="0"/>
              </a:spcBef>
              <a:spcAft>
                <a:spcPct val="0"/>
              </a:spcAft>
              <a:defRPr sz="3100" b="1">
                <a:solidFill>
                  <a:schemeClr val="tx2"/>
                </a:solidFill>
                <a:latin typeface="Arial" pitchFamily="34" charset="0"/>
                <a:ea typeface="MS PGothic" pitchFamily="34" charset="-128"/>
              </a:defRPr>
            </a:lvl9pPr>
          </a:lstStyle>
          <a:p>
            <a:fld id="{EBF98101-0EF3-485D-A869-BF37318FFA0B}" type="slidenum">
              <a:rPr lang="en-US" sz="1200"/>
              <a:pPr/>
              <a:t>40</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2"/>
                </a:solidFill>
                <a:latin typeface="Arial" pitchFamily="34" charset="0"/>
                <a:ea typeface="MS PGothic" pitchFamily="34" charset="-128"/>
              </a:defRPr>
            </a:lvl1pPr>
            <a:lvl2pPr marL="729057" indent="-280406">
              <a:defRPr sz="3100" b="1">
                <a:solidFill>
                  <a:schemeClr val="tx2"/>
                </a:solidFill>
                <a:latin typeface="Arial" pitchFamily="34" charset="0"/>
                <a:ea typeface="MS PGothic" pitchFamily="34" charset="-128"/>
              </a:defRPr>
            </a:lvl2pPr>
            <a:lvl3pPr marL="1121626" indent="-224325">
              <a:defRPr sz="3100" b="1">
                <a:solidFill>
                  <a:schemeClr val="tx2"/>
                </a:solidFill>
                <a:latin typeface="Arial" pitchFamily="34" charset="0"/>
                <a:ea typeface="MS PGothic" pitchFamily="34" charset="-128"/>
              </a:defRPr>
            </a:lvl3pPr>
            <a:lvl4pPr marL="1570276" indent="-224325">
              <a:defRPr sz="3100" b="1">
                <a:solidFill>
                  <a:schemeClr val="tx2"/>
                </a:solidFill>
                <a:latin typeface="Arial" pitchFamily="34" charset="0"/>
                <a:ea typeface="MS PGothic" pitchFamily="34" charset="-128"/>
              </a:defRPr>
            </a:lvl4pPr>
            <a:lvl5pPr marL="2018927" indent="-224325">
              <a:defRPr sz="3100" b="1">
                <a:solidFill>
                  <a:schemeClr val="tx2"/>
                </a:solidFill>
                <a:latin typeface="Arial" pitchFamily="34" charset="0"/>
                <a:ea typeface="MS PGothic" pitchFamily="34" charset="-128"/>
              </a:defRPr>
            </a:lvl5pPr>
            <a:lvl6pPr marL="2467577" indent="-224325" eaLnBrk="0" fontAlgn="base" hangingPunct="0">
              <a:spcBef>
                <a:spcPct val="0"/>
              </a:spcBef>
              <a:spcAft>
                <a:spcPct val="0"/>
              </a:spcAft>
              <a:defRPr sz="3100" b="1">
                <a:solidFill>
                  <a:schemeClr val="tx2"/>
                </a:solidFill>
                <a:latin typeface="Arial" pitchFamily="34" charset="0"/>
                <a:ea typeface="MS PGothic" pitchFamily="34" charset="-128"/>
              </a:defRPr>
            </a:lvl6pPr>
            <a:lvl7pPr marL="2916227" indent="-224325" eaLnBrk="0" fontAlgn="base" hangingPunct="0">
              <a:spcBef>
                <a:spcPct val="0"/>
              </a:spcBef>
              <a:spcAft>
                <a:spcPct val="0"/>
              </a:spcAft>
              <a:defRPr sz="3100" b="1">
                <a:solidFill>
                  <a:schemeClr val="tx2"/>
                </a:solidFill>
                <a:latin typeface="Arial" pitchFamily="34" charset="0"/>
                <a:ea typeface="MS PGothic" pitchFamily="34" charset="-128"/>
              </a:defRPr>
            </a:lvl7pPr>
            <a:lvl8pPr marL="3364878" indent="-224325" eaLnBrk="0" fontAlgn="base" hangingPunct="0">
              <a:spcBef>
                <a:spcPct val="0"/>
              </a:spcBef>
              <a:spcAft>
                <a:spcPct val="0"/>
              </a:spcAft>
              <a:defRPr sz="3100" b="1">
                <a:solidFill>
                  <a:schemeClr val="tx2"/>
                </a:solidFill>
                <a:latin typeface="Arial" pitchFamily="34" charset="0"/>
                <a:ea typeface="MS PGothic" pitchFamily="34" charset="-128"/>
              </a:defRPr>
            </a:lvl8pPr>
            <a:lvl9pPr marL="3813528" indent="-224325" eaLnBrk="0" fontAlgn="base" hangingPunct="0">
              <a:spcBef>
                <a:spcPct val="0"/>
              </a:spcBef>
              <a:spcAft>
                <a:spcPct val="0"/>
              </a:spcAft>
              <a:defRPr sz="3100" b="1">
                <a:solidFill>
                  <a:schemeClr val="tx2"/>
                </a:solidFill>
                <a:latin typeface="Arial" pitchFamily="34" charset="0"/>
                <a:ea typeface="MS PGothic" pitchFamily="34" charset="-128"/>
              </a:defRPr>
            </a:lvl9pPr>
          </a:lstStyle>
          <a:p>
            <a:fld id="{E659DD58-EE82-47CA-B9AA-A0D820364745}" type="slidenum">
              <a:rPr lang="en-US" sz="1200">
                <a:ea typeface="Arial Unicode MS" pitchFamily="34" charset="-128"/>
                <a:cs typeface="Arial Unicode MS" pitchFamily="34" charset="-128"/>
              </a:rPr>
              <a:pPr/>
              <a:t>8</a:t>
            </a:fld>
            <a:endParaRPr lang="en-US" sz="1200">
              <a:ea typeface="Arial Unicode MS" pitchFamily="34" charset="-128"/>
              <a:cs typeface="Arial Unicode MS" pitchFamily="34" charset="-128"/>
            </a:endParaRPr>
          </a:p>
        </p:txBody>
      </p:sp>
      <p:sp>
        <p:nvSpPr>
          <p:cNvPr id="59395" name="Text Box 1"/>
          <p:cNvSpPr txBox="1">
            <a:spLocks noChangeArrowheads="1"/>
          </p:cNvSpPr>
          <p:nvPr/>
        </p:nvSpPr>
        <p:spPr bwMode="auto">
          <a:xfrm>
            <a:off x="3885579" y="8684927"/>
            <a:ext cx="2972421"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730" tIns="44865" rIns="89730" bIns="44865"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r"/>
            <a:fld id="{0A3B87BE-1F69-4634-AFBF-63B782E8426D}" type="slidenum">
              <a:rPr lang="en-US" sz="1200">
                <a:solidFill>
                  <a:srgbClr val="FFFFFF"/>
                </a:solidFill>
                <a:latin typeface="Times New Roman" pitchFamily="18" charset="0"/>
              </a:rPr>
              <a:pPr algn="r"/>
              <a:t>8</a:t>
            </a:fld>
            <a:endParaRPr lang="en-US" sz="1200">
              <a:solidFill>
                <a:srgbClr val="FFFFFF"/>
              </a:solidFill>
              <a:latin typeface="Times New Roman" pitchFamily="18" charset="0"/>
            </a:endParaRPr>
          </a:p>
        </p:txBody>
      </p:sp>
      <p:sp>
        <p:nvSpPr>
          <p:cNvPr id="59396" name="Text Box 2"/>
          <p:cNvSpPr txBox="1">
            <a:spLocks noChangeArrowheads="1"/>
          </p:cNvSpPr>
          <p:nvPr/>
        </p:nvSpPr>
        <p:spPr bwMode="auto">
          <a:xfrm>
            <a:off x="3885579" y="8684927"/>
            <a:ext cx="2972421"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730" tIns="44865" rIns="89730" bIns="44865"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r"/>
            <a:fld id="{11FA8F07-D161-45E6-8A48-50538069C03F}" type="slidenum">
              <a:rPr lang="en-US" sz="1200">
                <a:solidFill>
                  <a:srgbClr val="FFFFFF"/>
                </a:solidFill>
                <a:latin typeface="Times New Roman" pitchFamily="18" charset="0"/>
              </a:rPr>
              <a:pPr algn="r"/>
              <a:t>8</a:t>
            </a:fld>
            <a:endParaRPr lang="en-US" sz="1200">
              <a:solidFill>
                <a:srgbClr val="FFFFFF"/>
              </a:solidFill>
              <a:latin typeface="Times New Roman" pitchFamily="18" charset="0"/>
            </a:endParaRPr>
          </a:p>
        </p:txBody>
      </p:sp>
      <p:sp>
        <p:nvSpPr>
          <p:cNvPr id="59397" name="Text Box 3"/>
          <p:cNvSpPr txBox="1">
            <a:spLocks noChangeArrowheads="1"/>
          </p:cNvSpPr>
          <p:nvPr/>
        </p:nvSpPr>
        <p:spPr bwMode="auto">
          <a:xfrm>
            <a:off x="3885579" y="8684927"/>
            <a:ext cx="2972421"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730" tIns="44865" rIns="89730" bIns="44865"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r"/>
            <a:fld id="{1902E0EA-B15A-4743-9ED2-A55151757454}" type="slidenum">
              <a:rPr lang="en-US" sz="1200">
                <a:solidFill>
                  <a:srgbClr val="FFFFFF"/>
                </a:solidFill>
                <a:latin typeface="Times New Roman" pitchFamily="18" charset="0"/>
              </a:rPr>
              <a:pPr algn="r"/>
              <a:t>8</a:t>
            </a:fld>
            <a:endParaRPr lang="en-US" sz="1200">
              <a:solidFill>
                <a:srgbClr val="FFFFFF"/>
              </a:solidFill>
              <a:latin typeface="Times New Roman" pitchFamily="18" charset="0"/>
            </a:endParaRPr>
          </a:p>
        </p:txBody>
      </p:sp>
      <p:sp>
        <p:nvSpPr>
          <p:cNvPr id="59398" name="Rectangle 4"/>
          <p:cNvSpPr>
            <a:spLocks noGrp="1" noRot="1" noChangeAspect="1" noChangeArrowheads="1" noTextEdit="1"/>
          </p:cNvSpPr>
          <p:nvPr>
            <p:ph type="sldImg"/>
          </p:nvPr>
        </p:nvSpPr>
        <p:spPr>
          <a:xfrm>
            <a:off x="1144588" y="684213"/>
            <a:ext cx="4572000" cy="3429000"/>
          </a:xfrm>
          <a:ln/>
        </p:spPr>
      </p:sp>
      <p:sp>
        <p:nvSpPr>
          <p:cNvPr id="59399" name="Text Box 5"/>
          <p:cNvSpPr>
            <a:spLocks noGrp="1" noChangeArrowheads="1"/>
          </p:cNvSpPr>
          <p:nvPr>
            <p:ph type="body" idx="1"/>
          </p:nvPr>
        </p:nvSpPr>
        <p:spPr>
          <a:xfrm>
            <a:off x="914711" y="4344025"/>
            <a:ext cx="5028579"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42"/>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r>
              <a:rPr lang="en-US" dirty="0" smtClean="0">
                <a:latin typeface="Arial" pitchFamily="34" charset="0"/>
                <a:ea typeface="Microsoft YaHei" pitchFamily="34" charset="-122"/>
              </a:rPr>
              <a:t>Please explain why INH for 9 mos. is preferred regimen (based on rating system, AII rating). They will get a more detailed explanation on the rating system in the TB Disease lecture to follow your talk; </a:t>
            </a:r>
          </a:p>
          <a:p>
            <a:pPr>
              <a:lnSpc>
                <a:spcPct val="90000"/>
              </a:lnSpc>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r>
              <a:rPr lang="en-US" sz="2400" dirty="0">
                <a:latin typeface="Arial" pitchFamily="34" charset="0"/>
              </a:rPr>
              <a:t>Advantages:</a:t>
            </a:r>
          </a:p>
          <a:p>
            <a:pPr lvl="1">
              <a:lnSpc>
                <a:spcPct val="90000"/>
              </a:lnSpc>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r>
              <a:rPr lang="en-US" dirty="0" smtClean="0">
                <a:latin typeface="Arial" pitchFamily="34" charset="0"/>
              </a:rPr>
              <a:t>80% effective</a:t>
            </a:r>
          </a:p>
          <a:p>
            <a:pPr lvl="1">
              <a:lnSpc>
                <a:spcPct val="90000"/>
              </a:lnSpc>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r>
              <a:rPr lang="en-US" dirty="0" smtClean="0">
                <a:latin typeface="Arial" pitchFamily="34" charset="0"/>
              </a:rPr>
              <a:t>Inexpensive</a:t>
            </a:r>
          </a:p>
          <a:p>
            <a:pPr lvl="1">
              <a:lnSpc>
                <a:spcPct val="90000"/>
              </a:lnSpc>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r>
              <a:rPr lang="en-US" dirty="0" smtClean="0">
                <a:latin typeface="Arial" pitchFamily="34" charset="0"/>
              </a:rPr>
              <a:t>Universally available</a:t>
            </a:r>
          </a:p>
          <a:p>
            <a:pPr>
              <a:lnSpc>
                <a:spcPct val="90000"/>
              </a:lnSpc>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r>
              <a:rPr lang="en-US" sz="2400" dirty="0">
                <a:latin typeface="Arial" pitchFamily="34" charset="0"/>
              </a:rPr>
              <a:t>Disadvantages</a:t>
            </a:r>
          </a:p>
          <a:p>
            <a:pPr lvl="1">
              <a:lnSpc>
                <a:spcPct val="90000"/>
              </a:lnSpc>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r>
              <a:rPr lang="en-US" dirty="0" smtClean="0">
                <a:latin typeface="Arial" pitchFamily="34" charset="0"/>
              </a:rPr>
              <a:t>9 months duration</a:t>
            </a:r>
          </a:p>
          <a:p>
            <a:pPr lvl="1">
              <a:lnSpc>
                <a:spcPct val="90000"/>
              </a:lnSpc>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r>
              <a:rPr lang="en-US" dirty="0" smtClean="0">
                <a:latin typeface="Arial" pitchFamily="34" charset="0"/>
              </a:rPr>
              <a:t>Very poor treatment completion rates</a:t>
            </a:r>
          </a:p>
          <a:p>
            <a:pPr lvl="1">
              <a:lnSpc>
                <a:spcPct val="90000"/>
              </a:lnSpc>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r>
              <a:rPr lang="en-US" dirty="0" smtClean="0">
                <a:latin typeface="Arial" pitchFamily="34" charset="0"/>
              </a:rPr>
              <a:t>Adverse effects common</a:t>
            </a:r>
          </a:p>
          <a:p>
            <a:pPr>
              <a:spcBef>
                <a:spcPts val="442"/>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endParaRPr lang="en-US" dirty="0" smtClean="0">
              <a:latin typeface="Arial" pitchFamily="34" charset="0"/>
              <a:ea typeface="Microsoft YaHei"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44" tIns="45022" rIns="90044" bIns="45022" anchor="b"/>
          <a:lstStyle>
            <a:lvl1pPr defTabSz="917575">
              <a:defRPr sz="3200" b="1">
                <a:solidFill>
                  <a:schemeClr val="tx2"/>
                </a:solidFill>
                <a:latin typeface="Arial" pitchFamily="34" charset="0"/>
                <a:ea typeface="MS PGothic" pitchFamily="34" charset="-128"/>
              </a:defRPr>
            </a:lvl1pPr>
            <a:lvl2pPr marL="742950" indent="-285750" defTabSz="917575">
              <a:defRPr sz="3200" b="1">
                <a:solidFill>
                  <a:schemeClr val="tx2"/>
                </a:solidFill>
                <a:latin typeface="Arial" pitchFamily="34" charset="0"/>
                <a:ea typeface="MS PGothic" pitchFamily="34" charset="-128"/>
              </a:defRPr>
            </a:lvl2pPr>
            <a:lvl3pPr marL="1143000" indent="-228600" defTabSz="917575">
              <a:defRPr sz="3200" b="1">
                <a:solidFill>
                  <a:schemeClr val="tx2"/>
                </a:solidFill>
                <a:latin typeface="Arial" pitchFamily="34" charset="0"/>
                <a:ea typeface="MS PGothic" pitchFamily="34" charset="-128"/>
              </a:defRPr>
            </a:lvl3pPr>
            <a:lvl4pPr marL="1600200" indent="-228600" defTabSz="917575">
              <a:defRPr sz="3200" b="1">
                <a:solidFill>
                  <a:schemeClr val="tx2"/>
                </a:solidFill>
                <a:latin typeface="Arial" pitchFamily="34" charset="0"/>
                <a:ea typeface="MS PGothic" pitchFamily="34" charset="-128"/>
              </a:defRPr>
            </a:lvl4pPr>
            <a:lvl5pPr marL="2057400" indent="-228600" defTabSz="917575">
              <a:defRPr sz="3200" b="1">
                <a:solidFill>
                  <a:schemeClr val="tx2"/>
                </a:solidFill>
                <a:latin typeface="Arial" pitchFamily="34" charset="0"/>
                <a:ea typeface="MS PGothic" pitchFamily="34" charset="-128"/>
              </a:defRPr>
            </a:lvl5pPr>
            <a:lvl6pPr marL="2514600" indent="-228600" defTabSz="917575" eaLnBrk="0" fontAlgn="base" hangingPunct="0">
              <a:spcBef>
                <a:spcPct val="0"/>
              </a:spcBef>
              <a:spcAft>
                <a:spcPct val="0"/>
              </a:spcAft>
              <a:defRPr sz="3200" b="1">
                <a:solidFill>
                  <a:schemeClr val="tx2"/>
                </a:solidFill>
                <a:latin typeface="Arial" pitchFamily="34" charset="0"/>
                <a:ea typeface="MS PGothic" pitchFamily="34" charset="-128"/>
              </a:defRPr>
            </a:lvl6pPr>
            <a:lvl7pPr marL="2971800" indent="-228600" defTabSz="917575" eaLnBrk="0" fontAlgn="base" hangingPunct="0">
              <a:spcBef>
                <a:spcPct val="0"/>
              </a:spcBef>
              <a:spcAft>
                <a:spcPct val="0"/>
              </a:spcAft>
              <a:defRPr sz="3200" b="1">
                <a:solidFill>
                  <a:schemeClr val="tx2"/>
                </a:solidFill>
                <a:latin typeface="Arial" pitchFamily="34" charset="0"/>
                <a:ea typeface="MS PGothic" pitchFamily="34" charset="-128"/>
              </a:defRPr>
            </a:lvl7pPr>
            <a:lvl8pPr marL="3429000" indent="-228600" defTabSz="917575" eaLnBrk="0" fontAlgn="base" hangingPunct="0">
              <a:spcBef>
                <a:spcPct val="0"/>
              </a:spcBef>
              <a:spcAft>
                <a:spcPct val="0"/>
              </a:spcAft>
              <a:defRPr sz="3200" b="1">
                <a:solidFill>
                  <a:schemeClr val="tx2"/>
                </a:solidFill>
                <a:latin typeface="Arial" pitchFamily="34" charset="0"/>
                <a:ea typeface="MS PGothic" pitchFamily="34" charset="-128"/>
              </a:defRPr>
            </a:lvl8pPr>
            <a:lvl9pPr marL="3886200" indent="-228600" defTabSz="917575" eaLnBrk="0" fontAlgn="base" hangingPunct="0">
              <a:spcBef>
                <a:spcPct val="0"/>
              </a:spcBef>
              <a:spcAft>
                <a:spcPct val="0"/>
              </a:spcAft>
              <a:defRPr sz="3200" b="1">
                <a:solidFill>
                  <a:schemeClr val="tx2"/>
                </a:solidFill>
                <a:latin typeface="Arial" pitchFamily="34" charset="0"/>
                <a:ea typeface="MS PGothic" pitchFamily="34" charset="-128"/>
              </a:defRPr>
            </a:lvl9pPr>
          </a:lstStyle>
          <a:p>
            <a:pPr algn="r"/>
            <a:fld id="{AA417600-08DC-4034-BA3F-3200AAE6FE6C}" type="slidenum">
              <a:rPr lang="en-US" sz="1200"/>
              <a:pPr algn="r"/>
              <a:t>9</a:t>
            </a:fld>
            <a:endParaRPr lang="en-US" sz="1200"/>
          </a:p>
        </p:txBody>
      </p:sp>
      <p:sp>
        <p:nvSpPr>
          <p:cNvPr id="60419" name="Rectangle 2"/>
          <p:cNvSpPr>
            <a:spLocks noGrp="1" noRot="1" noChangeAspect="1" noChangeArrowheads="1" noTextEdit="1"/>
          </p:cNvSpPr>
          <p:nvPr>
            <p:ph type="sldImg"/>
          </p:nvPr>
        </p:nvSpPr>
        <p:spPr>
          <a:xfrm>
            <a:off x="1144588" y="687388"/>
            <a:ext cx="4568825" cy="3427412"/>
          </a:xfrm>
          <a:ln/>
        </p:spPr>
      </p:sp>
      <p:sp>
        <p:nvSpPr>
          <p:cNvPr id="60420" name="Rectangle 3"/>
          <p:cNvSpPr>
            <a:spLocks noGrp="1" noChangeArrowheads="1"/>
          </p:cNvSpPr>
          <p:nvPr>
            <p:ph type="body" idx="1"/>
          </p:nvPr>
        </p:nvSpPr>
        <p:spPr>
          <a:xfrm>
            <a:off x="914711" y="4344025"/>
            <a:ext cx="5028579"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44" tIns="45022" rIns="90044" bIns="45022"/>
          <a:lstStyle/>
          <a:p>
            <a:r>
              <a:rPr lang="en-US" dirty="0" smtClean="0">
                <a:latin typeface="Times" charset="0"/>
                <a:cs typeface="Times New Roman" pitchFamily="18" charset="0"/>
              </a:rPr>
              <a:t>How much INH is needed for prevention of TB-graph)</a:t>
            </a:r>
          </a:p>
          <a:p>
            <a:r>
              <a:rPr lang="en-US" dirty="0" smtClean="0">
                <a:latin typeface="Times" charset="0"/>
                <a:cs typeface="Times New Roman" pitchFamily="18" charset="0"/>
              </a:rPr>
              <a:t>Comstock studied a community in Bethel Alaska to see how much INH would be needed for adequate prevention.  It was noted for those persons who took &lt; 25 % of the prescribed annual dose, they would have a threefold higher risk for TB than those who took &gt; 50% of the annual dose.  Further analysis of the data indicated that the efficacy of prevention decrease significantly if &lt; 9 months of INH were taken.  Therapy beyond 9 months did not afford additional benefit.</a:t>
            </a:r>
            <a:r>
              <a:rPr lang="en-US" dirty="0" smtClean="0">
                <a:latin typeface="Times" charset="0"/>
              </a:rPr>
              <a:t> </a:t>
            </a:r>
          </a:p>
          <a:p>
            <a:endParaRPr lang="en-US" dirty="0" smtClean="0">
              <a:latin typeface="Times" charset="0"/>
            </a:endParaRPr>
          </a:p>
          <a:p>
            <a:endParaRPr lang="en-US" dirty="0" smtClean="0">
              <a:latin typeface="Times" charset="0"/>
            </a:endParaRPr>
          </a:p>
          <a:p>
            <a:r>
              <a:rPr lang="en-US" dirty="0" smtClean="0">
                <a:latin typeface="Times" charset="0"/>
              </a:rPr>
              <a:t>(From ending neglect PP18-  </a:t>
            </a:r>
            <a:r>
              <a:rPr lang="en-US" dirty="0" err="1" smtClean="0">
                <a:latin typeface="Times" charset="0"/>
              </a:rPr>
              <a:t>Tx</a:t>
            </a:r>
            <a:r>
              <a:rPr lang="en-US" dirty="0" smtClean="0">
                <a:latin typeface="Times" charset="0"/>
              </a:rPr>
              <a:t> of persons with LTBI can greatly reduce the incidence of TB.  A series of clinical trials has shown the effectiveness of </a:t>
            </a:r>
            <a:r>
              <a:rPr lang="en-US" dirty="0" err="1" smtClean="0">
                <a:latin typeface="Times" charset="0"/>
              </a:rPr>
              <a:t>inh</a:t>
            </a:r>
            <a:r>
              <a:rPr lang="en-US" dirty="0" smtClean="0">
                <a:latin typeface="Times" charset="0"/>
              </a:rPr>
              <a:t> ranging from 92% in preventing active TB in patients when adherence is high, to 26% when adherence is low(</a:t>
            </a:r>
            <a:r>
              <a:rPr lang="en-US" dirty="0" err="1" smtClean="0">
                <a:latin typeface="Times" charset="0"/>
              </a:rPr>
              <a:t>Ferebee</a:t>
            </a:r>
            <a:r>
              <a:rPr lang="en-US" dirty="0" smtClean="0">
                <a:latin typeface="Times" charset="0"/>
              </a:rPr>
              <a:t>, 1970).  A study of 3, 6 and 12 month regimens showed that a 12 month regimen was optimal, but additional analysis indicates that a regimen of at least 9 months gives nearly as much protection as a regimen of 12 months (IU against TB committee on prophylaxis, 1982)</a:t>
            </a:r>
          </a:p>
          <a:p>
            <a:endParaRPr lang="en-US" dirty="0"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2"/>
                </a:solidFill>
                <a:latin typeface="Arial" pitchFamily="34" charset="0"/>
                <a:ea typeface="MS PGothic" pitchFamily="34" charset="-128"/>
              </a:defRPr>
            </a:lvl1pPr>
            <a:lvl2pPr marL="729057" indent="-280406">
              <a:defRPr sz="3100" b="1">
                <a:solidFill>
                  <a:schemeClr val="tx2"/>
                </a:solidFill>
                <a:latin typeface="Arial" pitchFamily="34" charset="0"/>
                <a:ea typeface="MS PGothic" pitchFamily="34" charset="-128"/>
              </a:defRPr>
            </a:lvl2pPr>
            <a:lvl3pPr marL="1121626" indent="-224325">
              <a:defRPr sz="3100" b="1">
                <a:solidFill>
                  <a:schemeClr val="tx2"/>
                </a:solidFill>
                <a:latin typeface="Arial" pitchFamily="34" charset="0"/>
                <a:ea typeface="MS PGothic" pitchFamily="34" charset="-128"/>
              </a:defRPr>
            </a:lvl3pPr>
            <a:lvl4pPr marL="1570276" indent="-224325">
              <a:defRPr sz="3100" b="1">
                <a:solidFill>
                  <a:schemeClr val="tx2"/>
                </a:solidFill>
                <a:latin typeface="Arial" pitchFamily="34" charset="0"/>
                <a:ea typeface="MS PGothic" pitchFamily="34" charset="-128"/>
              </a:defRPr>
            </a:lvl4pPr>
            <a:lvl5pPr marL="2018927" indent="-224325">
              <a:defRPr sz="3100" b="1">
                <a:solidFill>
                  <a:schemeClr val="tx2"/>
                </a:solidFill>
                <a:latin typeface="Arial" pitchFamily="34" charset="0"/>
                <a:ea typeface="MS PGothic" pitchFamily="34" charset="-128"/>
              </a:defRPr>
            </a:lvl5pPr>
            <a:lvl6pPr marL="2467577" indent="-224325" eaLnBrk="0" fontAlgn="base" hangingPunct="0">
              <a:spcBef>
                <a:spcPct val="0"/>
              </a:spcBef>
              <a:spcAft>
                <a:spcPct val="0"/>
              </a:spcAft>
              <a:defRPr sz="3100" b="1">
                <a:solidFill>
                  <a:schemeClr val="tx2"/>
                </a:solidFill>
                <a:latin typeface="Arial" pitchFamily="34" charset="0"/>
                <a:ea typeface="MS PGothic" pitchFamily="34" charset="-128"/>
              </a:defRPr>
            </a:lvl6pPr>
            <a:lvl7pPr marL="2916227" indent="-224325" eaLnBrk="0" fontAlgn="base" hangingPunct="0">
              <a:spcBef>
                <a:spcPct val="0"/>
              </a:spcBef>
              <a:spcAft>
                <a:spcPct val="0"/>
              </a:spcAft>
              <a:defRPr sz="3100" b="1">
                <a:solidFill>
                  <a:schemeClr val="tx2"/>
                </a:solidFill>
                <a:latin typeface="Arial" pitchFamily="34" charset="0"/>
                <a:ea typeface="MS PGothic" pitchFamily="34" charset="-128"/>
              </a:defRPr>
            </a:lvl7pPr>
            <a:lvl8pPr marL="3364878" indent="-224325" eaLnBrk="0" fontAlgn="base" hangingPunct="0">
              <a:spcBef>
                <a:spcPct val="0"/>
              </a:spcBef>
              <a:spcAft>
                <a:spcPct val="0"/>
              </a:spcAft>
              <a:defRPr sz="3100" b="1">
                <a:solidFill>
                  <a:schemeClr val="tx2"/>
                </a:solidFill>
                <a:latin typeface="Arial" pitchFamily="34" charset="0"/>
                <a:ea typeface="MS PGothic" pitchFamily="34" charset="-128"/>
              </a:defRPr>
            </a:lvl8pPr>
            <a:lvl9pPr marL="3813528" indent="-224325" eaLnBrk="0" fontAlgn="base" hangingPunct="0">
              <a:spcBef>
                <a:spcPct val="0"/>
              </a:spcBef>
              <a:spcAft>
                <a:spcPct val="0"/>
              </a:spcAft>
              <a:defRPr sz="3100" b="1">
                <a:solidFill>
                  <a:schemeClr val="tx2"/>
                </a:solidFill>
                <a:latin typeface="Arial" pitchFamily="34" charset="0"/>
                <a:ea typeface="MS PGothic" pitchFamily="34" charset="-128"/>
              </a:defRPr>
            </a:lvl9pPr>
          </a:lstStyle>
          <a:p>
            <a:fld id="{227CB10D-3CE8-444B-81D6-5E7F70F4DE7F}" type="slidenum">
              <a:rPr lang="en-US" sz="1200">
                <a:ea typeface="Arial Unicode MS" pitchFamily="34" charset="-128"/>
                <a:cs typeface="Arial Unicode MS" pitchFamily="34" charset="-128"/>
              </a:rPr>
              <a:pPr/>
              <a:t>10</a:t>
            </a:fld>
            <a:endParaRPr lang="en-US" sz="1200">
              <a:ea typeface="Arial Unicode MS" pitchFamily="34" charset="-128"/>
              <a:cs typeface="Arial Unicode MS" pitchFamily="34" charset="-128"/>
            </a:endParaRPr>
          </a:p>
        </p:txBody>
      </p:sp>
      <p:sp>
        <p:nvSpPr>
          <p:cNvPr id="61443" name="Text Box 1"/>
          <p:cNvSpPr txBox="1">
            <a:spLocks noChangeArrowheads="1"/>
          </p:cNvSpPr>
          <p:nvPr/>
        </p:nvSpPr>
        <p:spPr bwMode="auto">
          <a:xfrm>
            <a:off x="3885579" y="8684927"/>
            <a:ext cx="2972421"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730" tIns="44865" rIns="89730" bIns="44865"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r"/>
            <a:fld id="{1F58E8D6-B099-4420-95CC-9C650795AE0F}" type="slidenum">
              <a:rPr lang="en-US" sz="1200">
                <a:solidFill>
                  <a:srgbClr val="FFFFFF"/>
                </a:solidFill>
                <a:latin typeface="Times New Roman" pitchFamily="18" charset="0"/>
              </a:rPr>
              <a:pPr algn="r"/>
              <a:t>10</a:t>
            </a:fld>
            <a:endParaRPr lang="en-US" sz="1200">
              <a:solidFill>
                <a:srgbClr val="FFFFFF"/>
              </a:solidFill>
              <a:latin typeface="Times New Roman" pitchFamily="18" charset="0"/>
            </a:endParaRPr>
          </a:p>
        </p:txBody>
      </p:sp>
      <p:sp>
        <p:nvSpPr>
          <p:cNvPr id="61444" name="Text Box 2"/>
          <p:cNvSpPr txBox="1">
            <a:spLocks noChangeArrowheads="1"/>
          </p:cNvSpPr>
          <p:nvPr/>
        </p:nvSpPr>
        <p:spPr bwMode="auto">
          <a:xfrm>
            <a:off x="3885579" y="8684927"/>
            <a:ext cx="2972421"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730" tIns="44865" rIns="89730" bIns="44865"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r"/>
            <a:fld id="{63CD5F9A-7CEC-497C-85F9-2E29AB32F9CE}" type="slidenum">
              <a:rPr lang="en-US" sz="1200">
                <a:solidFill>
                  <a:srgbClr val="FFFFFF"/>
                </a:solidFill>
                <a:latin typeface="Times New Roman" pitchFamily="18" charset="0"/>
              </a:rPr>
              <a:pPr algn="r"/>
              <a:t>10</a:t>
            </a:fld>
            <a:endParaRPr lang="en-US" sz="1200">
              <a:solidFill>
                <a:srgbClr val="FFFFFF"/>
              </a:solidFill>
              <a:latin typeface="Times New Roman" pitchFamily="18" charset="0"/>
            </a:endParaRPr>
          </a:p>
        </p:txBody>
      </p:sp>
      <p:sp>
        <p:nvSpPr>
          <p:cNvPr id="61445" name="Text Box 3"/>
          <p:cNvSpPr txBox="1">
            <a:spLocks noChangeArrowheads="1"/>
          </p:cNvSpPr>
          <p:nvPr/>
        </p:nvSpPr>
        <p:spPr bwMode="auto">
          <a:xfrm>
            <a:off x="3885579" y="8684927"/>
            <a:ext cx="2972421"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730" tIns="44865" rIns="89730" bIns="44865"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r"/>
            <a:fld id="{1309B9F7-6E10-4DD4-AC22-996515AF8D26}" type="slidenum">
              <a:rPr lang="en-US" sz="1200">
                <a:solidFill>
                  <a:srgbClr val="FFFFFF"/>
                </a:solidFill>
                <a:latin typeface="Times New Roman" pitchFamily="18" charset="0"/>
              </a:rPr>
              <a:pPr algn="r"/>
              <a:t>10</a:t>
            </a:fld>
            <a:endParaRPr lang="en-US" sz="1200">
              <a:solidFill>
                <a:srgbClr val="FFFFFF"/>
              </a:solidFill>
              <a:latin typeface="Times New Roman" pitchFamily="18" charset="0"/>
            </a:endParaRPr>
          </a:p>
        </p:txBody>
      </p:sp>
      <p:sp>
        <p:nvSpPr>
          <p:cNvPr id="61446" name="Rectangle 4"/>
          <p:cNvSpPr>
            <a:spLocks noGrp="1" noRot="1" noChangeAspect="1" noChangeArrowheads="1" noTextEdit="1"/>
          </p:cNvSpPr>
          <p:nvPr>
            <p:ph type="sldImg"/>
          </p:nvPr>
        </p:nvSpPr>
        <p:spPr>
          <a:xfrm>
            <a:off x="1144588" y="684213"/>
            <a:ext cx="4572000" cy="3429000"/>
          </a:xfrm>
          <a:ln/>
        </p:spPr>
      </p:sp>
      <p:sp>
        <p:nvSpPr>
          <p:cNvPr id="61447" name="Text Box 5"/>
          <p:cNvSpPr>
            <a:spLocks noGrp="1" noChangeArrowheads="1"/>
          </p:cNvSpPr>
          <p:nvPr>
            <p:ph type="body" idx="1"/>
          </p:nvPr>
        </p:nvSpPr>
        <p:spPr>
          <a:xfrm>
            <a:off x="914711" y="4344025"/>
            <a:ext cx="5028579"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42"/>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r>
              <a:rPr lang="en-US" dirty="0" smtClean="0">
                <a:latin typeface="Arial" pitchFamily="34" charset="0"/>
                <a:ea typeface="Microsoft YaHei" pitchFamily="34" charset="-122"/>
              </a:rPr>
              <a:t>INH </a:t>
            </a:r>
            <a:r>
              <a:rPr lang="en-US" dirty="0" err="1" smtClean="0">
                <a:latin typeface="Arial" pitchFamily="34" charset="0"/>
                <a:ea typeface="Microsoft YaHei" pitchFamily="34" charset="-122"/>
              </a:rPr>
              <a:t>rifapentine</a:t>
            </a:r>
            <a:r>
              <a:rPr lang="en-US" dirty="0" smtClean="0">
                <a:latin typeface="Arial" pitchFamily="34" charset="0"/>
                <a:ea typeface="Microsoft YaHei" pitchFamily="34" charset="-122"/>
              </a:rPr>
              <a:t> weekly x 12 weeks – study 26 – in process – would be via DOT and probably not for HIV infected</a:t>
            </a:r>
          </a:p>
          <a:p>
            <a:pPr>
              <a:spcBef>
                <a:spcPts val="442"/>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r>
              <a:rPr lang="en-US" dirty="0" smtClean="0">
                <a:latin typeface="Arial" pitchFamily="34" charset="0"/>
                <a:ea typeface="Microsoft YaHei" pitchFamily="34" charset="-122"/>
              </a:rPr>
              <a:t>Rifampin is a B</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2"/>
                </a:solidFill>
                <a:latin typeface="Arial" pitchFamily="34" charset="0"/>
                <a:ea typeface="MS PGothic" pitchFamily="34" charset="-128"/>
              </a:defRPr>
            </a:lvl1pPr>
            <a:lvl2pPr marL="729057" indent="-280406">
              <a:defRPr sz="3100" b="1">
                <a:solidFill>
                  <a:schemeClr val="tx2"/>
                </a:solidFill>
                <a:latin typeface="Arial" pitchFamily="34" charset="0"/>
                <a:ea typeface="MS PGothic" pitchFamily="34" charset="-128"/>
              </a:defRPr>
            </a:lvl2pPr>
            <a:lvl3pPr marL="1121626" indent="-224325">
              <a:defRPr sz="3100" b="1">
                <a:solidFill>
                  <a:schemeClr val="tx2"/>
                </a:solidFill>
                <a:latin typeface="Arial" pitchFamily="34" charset="0"/>
                <a:ea typeface="MS PGothic" pitchFamily="34" charset="-128"/>
              </a:defRPr>
            </a:lvl3pPr>
            <a:lvl4pPr marL="1570276" indent="-224325">
              <a:defRPr sz="3100" b="1">
                <a:solidFill>
                  <a:schemeClr val="tx2"/>
                </a:solidFill>
                <a:latin typeface="Arial" pitchFamily="34" charset="0"/>
                <a:ea typeface="MS PGothic" pitchFamily="34" charset="-128"/>
              </a:defRPr>
            </a:lvl4pPr>
            <a:lvl5pPr marL="2018927" indent="-224325">
              <a:defRPr sz="3100" b="1">
                <a:solidFill>
                  <a:schemeClr val="tx2"/>
                </a:solidFill>
                <a:latin typeface="Arial" pitchFamily="34" charset="0"/>
                <a:ea typeface="MS PGothic" pitchFamily="34" charset="-128"/>
              </a:defRPr>
            </a:lvl5pPr>
            <a:lvl6pPr marL="2467577" indent="-224325" eaLnBrk="0" fontAlgn="base" hangingPunct="0">
              <a:spcBef>
                <a:spcPct val="0"/>
              </a:spcBef>
              <a:spcAft>
                <a:spcPct val="0"/>
              </a:spcAft>
              <a:defRPr sz="3100" b="1">
                <a:solidFill>
                  <a:schemeClr val="tx2"/>
                </a:solidFill>
                <a:latin typeface="Arial" pitchFamily="34" charset="0"/>
                <a:ea typeface="MS PGothic" pitchFamily="34" charset="-128"/>
              </a:defRPr>
            </a:lvl6pPr>
            <a:lvl7pPr marL="2916227" indent="-224325" eaLnBrk="0" fontAlgn="base" hangingPunct="0">
              <a:spcBef>
                <a:spcPct val="0"/>
              </a:spcBef>
              <a:spcAft>
                <a:spcPct val="0"/>
              </a:spcAft>
              <a:defRPr sz="3100" b="1">
                <a:solidFill>
                  <a:schemeClr val="tx2"/>
                </a:solidFill>
                <a:latin typeface="Arial" pitchFamily="34" charset="0"/>
                <a:ea typeface="MS PGothic" pitchFamily="34" charset="-128"/>
              </a:defRPr>
            </a:lvl7pPr>
            <a:lvl8pPr marL="3364878" indent="-224325" eaLnBrk="0" fontAlgn="base" hangingPunct="0">
              <a:spcBef>
                <a:spcPct val="0"/>
              </a:spcBef>
              <a:spcAft>
                <a:spcPct val="0"/>
              </a:spcAft>
              <a:defRPr sz="3100" b="1">
                <a:solidFill>
                  <a:schemeClr val="tx2"/>
                </a:solidFill>
                <a:latin typeface="Arial" pitchFamily="34" charset="0"/>
                <a:ea typeface="MS PGothic" pitchFamily="34" charset="-128"/>
              </a:defRPr>
            </a:lvl8pPr>
            <a:lvl9pPr marL="3813528" indent="-224325" eaLnBrk="0" fontAlgn="base" hangingPunct="0">
              <a:spcBef>
                <a:spcPct val="0"/>
              </a:spcBef>
              <a:spcAft>
                <a:spcPct val="0"/>
              </a:spcAft>
              <a:defRPr sz="3100" b="1">
                <a:solidFill>
                  <a:schemeClr val="tx2"/>
                </a:solidFill>
                <a:latin typeface="Arial" pitchFamily="34" charset="0"/>
                <a:ea typeface="MS PGothic" pitchFamily="34" charset="-128"/>
              </a:defRPr>
            </a:lvl9pPr>
          </a:lstStyle>
          <a:p>
            <a:fld id="{1B4443A0-5D88-47A5-8B1D-8E42ECC538B5}" type="slidenum">
              <a:rPr lang="en-US" sz="1200">
                <a:ea typeface="Arial Unicode MS" pitchFamily="34" charset="-128"/>
                <a:cs typeface="Arial Unicode MS" pitchFamily="34" charset="-128"/>
              </a:rPr>
              <a:pPr/>
              <a:t>11</a:t>
            </a:fld>
            <a:endParaRPr lang="en-US" sz="1200">
              <a:ea typeface="Arial Unicode MS" pitchFamily="34" charset="-128"/>
              <a:cs typeface="Arial Unicode MS" pitchFamily="34" charset="-128"/>
            </a:endParaRPr>
          </a:p>
        </p:txBody>
      </p:sp>
      <p:sp>
        <p:nvSpPr>
          <p:cNvPr id="62467" name="Text Box 1"/>
          <p:cNvSpPr txBox="1">
            <a:spLocks noChangeArrowheads="1"/>
          </p:cNvSpPr>
          <p:nvPr/>
        </p:nvSpPr>
        <p:spPr bwMode="auto">
          <a:xfrm>
            <a:off x="3885579" y="8684927"/>
            <a:ext cx="2972421"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730" tIns="44865" rIns="89730" bIns="44865"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r"/>
            <a:fld id="{A0F003FD-5C87-4736-BBF7-8E69E3F15C43}" type="slidenum">
              <a:rPr lang="en-US" sz="1200">
                <a:solidFill>
                  <a:srgbClr val="FFFFFF"/>
                </a:solidFill>
                <a:latin typeface="Times New Roman" pitchFamily="18" charset="0"/>
              </a:rPr>
              <a:pPr algn="r"/>
              <a:t>11</a:t>
            </a:fld>
            <a:endParaRPr lang="en-US" sz="1200">
              <a:solidFill>
                <a:srgbClr val="FFFFFF"/>
              </a:solidFill>
              <a:latin typeface="Times New Roman" pitchFamily="18" charset="0"/>
            </a:endParaRPr>
          </a:p>
        </p:txBody>
      </p:sp>
      <p:sp>
        <p:nvSpPr>
          <p:cNvPr id="62468" name="Text Box 2"/>
          <p:cNvSpPr txBox="1">
            <a:spLocks noChangeArrowheads="1"/>
          </p:cNvSpPr>
          <p:nvPr/>
        </p:nvSpPr>
        <p:spPr bwMode="auto">
          <a:xfrm>
            <a:off x="3885579" y="8684927"/>
            <a:ext cx="2972421"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730" tIns="44865" rIns="89730" bIns="44865"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r"/>
            <a:fld id="{B1E02F98-8937-46E3-94D9-A2EB94AFBFB2}" type="slidenum">
              <a:rPr lang="en-US" sz="1200">
                <a:solidFill>
                  <a:srgbClr val="FFFFFF"/>
                </a:solidFill>
                <a:latin typeface="Times New Roman" pitchFamily="18" charset="0"/>
              </a:rPr>
              <a:pPr algn="r"/>
              <a:t>11</a:t>
            </a:fld>
            <a:endParaRPr lang="en-US" sz="1200">
              <a:solidFill>
                <a:srgbClr val="FFFFFF"/>
              </a:solidFill>
              <a:latin typeface="Times New Roman" pitchFamily="18" charset="0"/>
            </a:endParaRPr>
          </a:p>
        </p:txBody>
      </p:sp>
      <p:sp>
        <p:nvSpPr>
          <p:cNvPr id="62469" name="Rectangle 3"/>
          <p:cNvSpPr>
            <a:spLocks noGrp="1" noRot="1" noChangeAspect="1" noChangeArrowheads="1" noTextEdit="1"/>
          </p:cNvSpPr>
          <p:nvPr>
            <p:ph type="sldImg"/>
          </p:nvPr>
        </p:nvSpPr>
        <p:spPr>
          <a:xfrm>
            <a:off x="1144588" y="684213"/>
            <a:ext cx="4572000" cy="3429000"/>
          </a:xfrm>
          <a:ln/>
        </p:spPr>
      </p:sp>
      <p:sp>
        <p:nvSpPr>
          <p:cNvPr id="62470" name="Rectangle 4"/>
          <p:cNvSpPr>
            <a:spLocks noGrp="1" noChangeArrowheads="1"/>
          </p:cNvSpPr>
          <p:nvPr>
            <p:ph type="body" idx="1"/>
          </p:nvPr>
        </p:nvSpPr>
        <p:spPr>
          <a:xfrm>
            <a:off x="686421" y="4344025"/>
            <a:ext cx="5485158"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smtClean="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2"/>
                </a:solidFill>
                <a:latin typeface="Arial" pitchFamily="34" charset="0"/>
                <a:ea typeface="MS PGothic" pitchFamily="34" charset="-128"/>
              </a:defRPr>
            </a:lvl1pPr>
            <a:lvl2pPr marL="729057" indent="-280406">
              <a:defRPr sz="3100" b="1">
                <a:solidFill>
                  <a:schemeClr val="tx2"/>
                </a:solidFill>
                <a:latin typeface="Arial" pitchFamily="34" charset="0"/>
                <a:ea typeface="MS PGothic" pitchFamily="34" charset="-128"/>
              </a:defRPr>
            </a:lvl2pPr>
            <a:lvl3pPr marL="1121626" indent="-224325">
              <a:defRPr sz="3100" b="1">
                <a:solidFill>
                  <a:schemeClr val="tx2"/>
                </a:solidFill>
                <a:latin typeface="Arial" pitchFamily="34" charset="0"/>
                <a:ea typeface="MS PGothic" pitchFamily="34" charset="-128"/>
              </a:defRPr>
            </a:lvl3pPr>
            <a:lvl4pPr marL="1570276" indent="-224325">
              <a:defRPr sz="3100" b="1">
                <a:solidFill>
                  <a:schemeClr val="tx2"/>
                </a:solidFill>
                <a:latin typeface="Arial" pitchFamily="34" charset="0"/>
                <a:ea typeface="MS PGothic" pitchFamily="34" charset="-128"/>
              </a:defRPr>
            </a:lvl4pPr>
            <a:lvl5pPr marL="2018927" indent="-224325">
              <a:defRPr sz="3100" b="1">
                <a:solidFill>
                  <a:schemeClr val="tx2"/>
                </a:solidFill>
                <a:latin typeface="Arial" pitchFamily="34" charset="0"/>
                <a:ea typeface="MS PGothic" pitchFamily="34" charset="-128"/>
              </a:defRPr>
            </a:lvl5pPr>
            <a:lvl6pPr marL="2467577" indent="-224325" eaLnBrk="0" fontAlgn="base" hangingPunct="0">
              <a:spcBef>
                <a:spcPct val="0"/>
              </a:spcBef>
              <a:spcAft>
                <a:spcPct val="0"/>
              </a:spcAft>
              <a:defRPr sz="3100" b="1">
                <a:solidFill>
                  <a:schemeClr val="tx2"/>
                </a:solidFill>
                <a:latin typeface="Arial" pitchFamily="34" charset="0"/>
                <a:ea typeface="MS PGothic" pitchFamily="34" charset="-128"/>
              </a:defRPr>
            </a:lvl6pPr>
            <a:lvl7pPr marL="2916227" indent="-224325" eaLnBrk="0" fontAlgn="base" hangingPunct="0">
              <a:spcBef>
                <a:spcPct val="0"/>
              </a:spcBef>
              <a:spcAft>
                <a:spcPct val="0"/>
              </a:spcAft>
              <a:defRPr sz="3100" b="1">
                <a:solidFill>
                  <a:schemeClr val="tx2"/>
                </a:solidFill>
                <a:latin typeface="Arial" pitchFamily="34" charset="0"/>
                <a:ea typeface="MS PGothic" pitchFamily="34" charset="-128"/>
              </a:defRPr>
            </a:lvl7pPr>
            <a:lvl8pPr marL="3364878" indent="-224325" eaLnBrk="0" fontAlgn="base" hangingPunct="0">
              <a:spcBef>
                <a:spcPct val="0"/>
              </a:spcBef>
              <a:spcAft>
                <a:spcPct val="0"/>
              </a:spcAft>
              <a:defRPr sz="3100" b="1">
                <a:solidFill>
                  <a:schemeClr val="tx2"/>
                </a:solidFill>
                <a:latin typeface="Arial" pitchFamily="34" charset="0"/>
                <a:ea typeface="MS PGothic" pitchFamily="34" charset="-128"/>
              </a:defRPr>
            </a:lvl8pPr>
            <a:lvl9pPr marL="3813528" indent="-224325" eaLnBrk="0" fontAlgn="base" hangingPunct="0">
              <a:spcBef>
                <a:spcPct val="0"/>
              </a:spcBef>
              <a:spcAft>
                <a:spcPct val="0"/>
              </a:spcAft>
              <a:defRPr sz="3100" b="1">
                <a:solidFill>
                  <a:schemeClr val="tx2"/>
                </a:solidFill>
                <a:latin typeface="Arial" pitchFamily="34" charset="0"/>
                <a:ea typeface="MS PGothic" pitchFamily="34" charset="-128"/>
              </a:defRPr>
            </a:lvl9pPr>
          </a:lstStyle>
          <a:p>
            <a:fld id="{7889A005-8ABF-4423-AC81-B7B7313165AE}" type="slidenum">
              <a:rPr lang="en-US" sz="1200"/>
              <a:pPr/>
              <a:t>12</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2"/>
                </a:solidFill>
                <a:latin typeface="Arial" pitchFamily="34" charset="0"/>
                <a:ea typeface="MS PGothic" pitchFamily="34" charset="-128"/>
              </a:defRPr>
            </a:lvl1pPr>
            <a:lvl2pPr marL="729057" indent="-280406">
              <a:defRPr sz="3100" b="1">
                <a:solidFill>
                  <a:schemeClr val="tx2"/>
                </a:solidFill>
                <a:latin typeface="Arial" pitchFamily="34" charset="0"/>
                <a:ea typeface="MS PGothic" pitchFamily="34" charset="-128"/>
              </a:defRPr>
            </a:lvl2pPr>
            <a:lvl3pPr marL="1121626" indent="-224325">
              <a:defRPr sz="3100" b="1">
                <a:solidFill>
                  <a:schemeClr val="tx2"/>
                </a:solidFill>
                <a:latin typeface="Arial" pitchFamily="34" charset="0"/>
                <a:ea typeface="MS PGothic" pitchFamily="34" charset="-128"/>
              </a:defRPr>
            </a:lvl3pPr>
            <a:lvl4pPr marL="1570276" indent="-224325">
              <a:defRPr sz="3100" b="1">
                <a:solidFill>
                  <a:schemeClr val="tx2"/>
                </a:solidFill>
                <a:latin typeface="Arial" pitchFamily="34" charset="0"/>
                <a:ea typeface="MS PGothic" pitchFamily="34" charset="-128"/>
              </a:defRPr>
            </a:lvl4pPr>
            <a:lvl5pPr marL="2018927" indent="-224325">
              <a:defRPr sz="3100" b="1">
                <a:solidFill>
                  <a:schemeClr val="tx2"/>
                </a:solidFill>
                <a:latin typeface="Arial" pitchFamily="34" charset="0"/>
                <a:ea typeface="MS PGothic" pitchFamily="34" charset="-128"/>
              </a:defRPr>
            </a:lvl5pPr>
            <a:lvl6pPr marL="2467577" indent="-224325" eaLnBrk="0" fontAlgn="base" hangingPunct="0">
              <a:spcBef>
                <a:spcPct val="0"/>
              </a:spcBef>
              <a:spcAft>
                <a:spcPct val="0"/>
              </a:spcAft>
              <a:defRPr sz="3100" b="1">
                <a:solidFill>
                  <a:schemeClr val="tx2"/>
                </a:solidFill>
                <a:latin typeface="Arial" pitchFamily="34" charset="0"/>
                <a:ea typeface="MS PGothic" pitchFamily="34" charset="-128"/>
              </a:defRPr>
            </a:lvl6pPr>
            <a:lvl7pPr marL="2916227" indent="-224325" eaLnBrk="0" fontAlgn="base" hangingPunct="0">
              <a:spcBef>
                <a:spcPct val="0"/>
              </a:spcBef>
              <a:spcAft>
                <a:spcPct val="0"/>
              </a:spcAft>
              <a:defRPr sz="3100" b="1">
                <a:solidFill>
                  <a:schemeClr val="tx2"/>
                </a:solidFill>
                <a:latin typeface="Arial" pitchFamily="34" charset="0"/>
                <a:ea typeface="MS PGothic" pitchFamily="34" charset="-128"/>
              </a:defRPr>
            </a:lvl7pPr>
            <a:lvl8pPr marL="3364878" indent="-224325" eaLnBrk="0" fontAlgn="base" hangingPunct="0">
              <a:spcBef>
                <a:spcPct val="0"/>
              </a:spcBef>
              <a:spcAft>
                <a:spcPct val="0"/>
              </a:spcAft>
              <a:defRPr sz="3100" b="1">
                <a:solidFill>
                  <a:schemeClr val="tx2"/>
                </a:solidFill>
                <a:latin typeface="Arial" pitchFamily="34" charset="0"/>
                <a:ea typeface="MS PGothic" pitchFamily="34" charset="-128"/>
              </a:defRPr>
            </a:lvl8pPr>
            <a:lvl9pPr marL="3813528" indent="-224325" eaLnBrk="0" fontAlgn="base" hangingPunct="0">
              <a:spcBef>
                <a:spcPct val="0"/>
              </a:spcBef>
              <a:spcAft>
                <a:spcPct val="0"/>
              </a:spcAft>
              <a:defRPr sz="3100" b="1">
                <a:solidFill>
                  <a:schemeClr val="tx2"/>
                </a:solidFill>
                <a:latin typeface="Arial" pitchFamily="34" charset="0"/>
                <a:ea typeface="MS PGothic" pitchFamily="34" charset="-128"/>
              </a:defRPr>
            </a:lvl9pPr>
          </a:lstStyle>
          <a:p>
            <a:fld id="{9ED37710-E9AF-4FA4-835F-E1C5293C966D}" type="slidenum">
              <a:rPr lang="en-US" sz="1200"/>
              <a:pPr/>
              <a:t>13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71A47AD-4BF1-4C1D-9296-F095EA420247}" type="datetimeFigureOut">
              <a:rPr lang="en-US"/>
              <a:pPr>
                <a:defRPr/>
              </a:pPr>
              <a:t>1/23/2015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BA3B69-E332-47C7-A4D3-85F05B6B98EA}" type="slidenum">
              <a:rPr lang="en-US"/>
              <a:pPr>
                <a:defRPr/>
              </a:pPr>
              <a:t>‹#›</a:t>
            </a:fld>
            <a:endParaRPr lang="en-US"/>
          </a:p>
        </p:txBody>
      </p:sp>
    </p:spTree>
    <p:extLst>
      <p:ext uri="{BB962C8B-B14F-4D97-AF65-F5344CB8AC3E}">
        <p14:creationId xmlns:p14="http://schemas.microsoft.com/office/powerpoint/2010/main" val="2879810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3BF89C-1A51-4580-9D7A-F0374B72E99E}" type="datetimeFigureOut">
              <a:rPr lang="en-US"/>
              <a:pPr>
                <a:defRPr/>
              </a:pPr>
              <a:t>1/23/2015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FADF0F-F2BA-4C3D-B5FC-81BA8F369D99}" type="slidenum">
              <a:rPr lang="en-US"/>
              <a:pPr>
                <a:defRPr/>
              </a:pPr>
              <a:t>‹#›</a:t>
            </a:fld>
            <a:endParaRPr lang="en-US"/>
          </a:p>
        </p:txBody>
      </p:sp>
    </p:spTree>
    <p:extLst>
      <p:ext uri="{BB962C8B-B14F-4D97-AF65-F5344CB8AC3E}">
        <p14:creationId xmlns:p14="http://schemas.microsoft.com/office/powerpoint/2010/main" val="2798982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A1034A-2CE9-4B60-851C-9E4F49842DB5}" type="datetimeFigureOut">
              <a:rPr lang="en-US"/>
              <a:pPr>
                <a:defRPr/>
              </a:pPr>
              <a:t>1/23/2015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44CBC3-2E5D-4BD8-861D-F18BD6FCABC9}" type="slidenum">
              <a:rPr lang="en-US"/>
              <a:pPr>
                <a:defRPr/>
              </a:pPr>
              <a:t>‹#›</a:t>
            </a:fld>
            <a:endParaRPr lang="en-US"/>
          </a:p>
        </p:txBody>
      </p:sp>
    </p:spTree>
    <p:extLst>
      <p:ext uri="{BB962C8B-B14F-4D97-AF65-F5344CB8AC3E}">
        <p14:creationId xmlns:p14="http://schemas.microsoft.com/office/powerpoint/2010/main" val="221417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lvl1pPr>
              <a:defRPr/>
            </a:lvl1pPr>
          </a:lstStyle>
          <a:p>
            <a:pPr>
              <a:defRPr/>
            </a:pPr>
            <a:fld id="{26CB504E-03E5-4AB8-B2C9-F06A16EB9031}" type="datetimeFigureOut">
              <a:rPr lang="en-US"/>
              <a:pPr>
                <a:defRPr/>
              </a:pPr>
              <a:t>1/23/2015</a:t>
            </a:fld>
            <a:endParaRPr lang="en-US"/>
          </a:p>
        </p:txBody>
      </p:sp>
      <p:sp>
        <p:nvSpPr>
          <p:cNvPr id="5" name="Footer Placeholder 4"/>
          <p:cNvSpPr>
            <a:spLocks noGrp="1"/>
          </p:cNvSpPr>
          <p:nvPr>
            <p:ph type="ftr" sz="quarter" idx="11"/>
            <p:custDataLst>
              <p:tags r:id="rId4"/>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5"/>
            </p:custDataLst>
          </p:nvPr>
        </p:nvSpPr>
        <p:spPr/>
        <p:txBody>
          <a:bodyPr/>
          <a:lstStyle>
            <a:lvl1pPr>
              <a:defRPr/>
            </a:lvl1pPr>
          </a:lstStyle>
          <a:p>
            <a:pPr>
              <a:defRPr/>
            </a:pPr>
            <a:fld id="{33AE2A24-8C39-4C3D-A684-18D049121C5D}" type="slidenum">
              <a:rPr lang="en-US"/>
              <a:pPr>
                <a:defRPr/>
              </a:pPr>
              <a:t>‹#›</a:t>
            </a:fld>
            <a:endParaRPr lang="en-US"/>
          </a:p>
        </p:txBody>
      </p:sp>
    </p:spTree>
    <p:extLst>
      <p:ext uri="{BB962C8B-B14F-4D97-AF65-F5344CB8AC3E}">
        <p14:creationId xmlns:p14="http://schemas.microsoft.com/office/powerpoint/2010/main" val="3706535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78E200-849D-48DF-BCC9-53FD3892AB7B}" type="datetimeFigureOut">
              <a:rPr lang="en-US"/>
              <a:pPr>
                <a:defRPr/>
              </a:pPr>
              <a:t>1/23/2015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6C3EAD-64B7-4707-A55A-7FD1DC4B77F6}" type="slidenum">
              <a:rPr lang="en-US"/>
              <a:pPr>
                <a:defRPr/>
              </a:pPr>
              <a:t>‹#›</a:t>
            </a:fld>
            <a:endParaRPr lang="en-US"/>
          </a:p>
        </p:txBody>
      </p:sp>
    </p:spTree>
    <p:extLst>
      <p:ext uri="{BB962C8B-B14F-4D97-AF65-F5344CB8AC3E}">
        <p14:creationId xmlns:p14="http://schemas.microsoft.com/office/powerpoint/2010/main" val="38853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369FD0-DAF9-4880-BBCE-1C1B798DF70B}" type="datetimeFigureOut">
              <a:rPr lang="en-US"/>
              <a:pPr>
                <a:defRPr/>
              </a:pPr>
              <a:t>1/23/2015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C7AE2F-038B-4AD5-8FBD-F835068ABE35}" type="slidenum">
              <a:rPr lang="en-US"/>
              <a:pPr>
                <a:defRPr/>
              </a:pPr>
              <a:t>‹#›</a:t>
            </a:fld>
            <a:endParaRPr lang="en-US"/>
          </a:p>
        </p:txBody>
      </p:sp>
    </p:spTree>
    <p:extLst>
      <p:ext uri="{BB962C8B-B14F-4D97-AF65-F5344CB8AC3E}">
        <p14:creationId xmlns:p14="http://schemas.microsoft.com/office/powerpoint/2010/main" val="5418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5E3F461-1F03-4187-B4F8-F2B6A29358B0}" type="datetimeFigureOut">
              <a:rPr lang="en-US"/>
              <a:pPr>
                <a:defRPr/>
              </a:pPr>
              <a:t>1/23/2015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3F1E7DD-33F5-4E12-A60A-4C9EFB2D0CC8}" type="slidenum">
              <a:rPr lang="en-US"/>
              <a:pPr>
                <a:defRPr/>
              </a:pPr>
              <a:t>‹#›</a:t>
            </a:fld>
            <a:endParaRPr lang="en-US"/>
          </a:p>
        </p:txBody>
      </p:sp>
    </p:spTree>
    <p:extLst>
      <p:ext uri="{BB962C8B-B14F-4D97-AF65-F5344CB8AC3E}">
        <p14:creationId xmlns:p14="http://schemas.microsoft.com/office/powerpoint/2010/main" val="293461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B5F4B58-7023-4E9E-BF0E-4185726C4D07}" type="datetimeFigureOut">
              <a:rPr lang="en-US"/>
              <a:pPr>
                <a:defRPr/>
              </a:pPr>
              <a:t>1/23/2015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114F59-C7B3-4D44-A5CB-278AB717EA30}" type="slidenum">
              <a:rPr lang="en-US"/>
              <a:pPr>
                <a:defRPr/>
              </a:pPr>
              <a:t>‹#›</a:t>
            </a:fld>
            <a:endParaRPr lang="en-US"/>
          </a:p>
        </p:txBody>
      </p:sp>
    </p:spTree>
    <p:extLst>
      <p:ext uri="{BB962C8B-B14F-4D97-AF65-F5344CB8AC3E}">
        <p14:creationId xmlns:p14="http://schemas.microsoft.com/office/powerpoint/2010/main" val="2941761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DCC9A795-B7C4-4D62-9A07-7715C45B325C}" type="datetimeFigureOut">
              <a:rPr lang="en-US"/>
              <a:pPr>
                <a:defRPr/>
              </a:pPr>
              <a:t>1/23/2015</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A48ACAE5-18BC-4DB0-BFFF-FAA6C4B4F5AA}" type="slidenum">
              <a:rPr lang="en-US"/>
              <a:pPr>
                <a:defRPr/>
              </a:pPr>
              <a:t>‹#›</a:t>
            </a:fld>
            <a:endParaRPr lang="en-US"/>
          </a:p>
        </p:txBody>
      </p:sp>
    </p:spTree>
    <p:extLst>
      <p:ext uri="{BB962C8B-B14F-4D97-AF65-F5344CB8AC3E}">
        <p14:creationId xmlns:p14="http://schemas.microsoft.com/office/powerpoint/2010/main" val="15626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4BC0C3-92C4-4D5C-AA46-B83B7B7D6F7A}" type="datetimeFigureOut">
              <a:rPr lang="en-US"/>
              <a:pPr>
                <a:defRPr/>
              </a:pPr>
              <a:t>1/23/2015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79A207-1035-4020-B832-F9EE97F193EC}" type="slidenum">
              <a:rPr lang="en-US"/>
              <a:pPr>
                <a:defRPr/>
              </a:pPr>
              <a:t>‹#›</a:t>
            </a:fld>
            <a:endParaRPr lang="en-US"/>
          </a:p>
        </p:txBody>
      </p:sp>
    </p:spTree>
    <p:extLst>
      <p:ext uri="{BB962C8B-B14F-4D97-AF65-F5344CB8AC3E}">
        <p14:creationId xmlns:p14="http://schemas.microsoft.com/office/powerpoint/2010/main" val="2702830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712F17-C117-474E-B740-0905A90351DF}" type="datetimeFigureOut">
              <a:rPr lang="en-US"/>
              <a:pPr>
                <a:defRPr/>
              </a:pPr>
              <a:t>1/23/2015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9CC10D-BD4E-480C-AEA6-FE8346D7EC71}" type="slidenum">
              <a:rPr lang="en-US"/>
              <a:pPr>
                <a:defRPr/>
              </a:pPr>
              <a:t>‹#›</a:t>
            </a:fld>
            <a:endParaRPr lang="en-US"/>
          </a:p>
        </p:txBody>
      </p:sp>
    </p:spTree>
    <p:extLst>
      <p:ext uri="{BB962C8B-B14F-4D97-AF65-F5344CB8AC3E}">
        <p14:creationId xmlns:p14="http://schemas.microsoft.com/office/powerpoint/2010/main" val="246496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1E80AF0-A250-4FC2-A372-532E26F74D78}" type="datetimeFigureOut">
              <a:rPr lang="en-US"/>
              <a:pPr>
                <a:defRPr/>
              </a:pPr>
              <a:t>1/23/2015</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545BFCC-698A-4DDD-B7F6-1BB9ACFE4A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7.xml"/><Relationship Id="rId5" Type="http://schemas.openxmlformats.org/officeDocument/2006/relationships/tags" Target="../tags/tag19.xml"/><Relationship Id="rId4" Type="http://schemas.openxmlformats.org/officeDocument/2006/relationships/tags" Target="../tags/tag1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hyperlink" Target="http://www.fda.gov/medwatch" TargetMode="External"/><Relationship Id="rId4" Type="http://schemas.openxmlformats.org/officeDocument/2006/relationships/hyperlink" Target="mailto:ltbidrugevents@cdc.gov"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75" y="0"/>
            <a:ext cx="915987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custDataLst>
              <p:tags r:id="rId1"/>
            </p:custDataLst>
          </p:nvPr>
        </p:nvSpPr>
        <p:spPr>
          <a:xfrm>
            <a:off x="-12700" y="3414713"/>
            <a:ext cx="9156700" cy="471487"/>
          </a:xfrm>
          <a:prstGeom prst="rect">
            <a:avLst/>
          </a:prstGeom>
          <a:solidFill>
            <a:srgbClr val="336699">
              <a:alpha val="32000"/>
            </a:srgbClr>
          </a:solidFill>
          <a:ln>
            <a:solidFill>
              <a:srgbClr val="336699"/>
            </a:solidFill>
          </a:ln>
          <a:effectLst/>
        </p:spPr>
        <p:style>
          <a:lnRef idx="1">
            <a:schemeClr val="accent3"/>
          </a:lnRef>
          <a:fillRef idx="2">
            <a:schemeClr val="accent3"/>
          </a:fillRef>
          <a:effectRef idx="1">
            <a:schemeClr val="accent3"/>
          </a:effectRef>
          <a:fontRef idx="minor">
            <a:schemeClr val="dk1"/>
          </a:fontRef>
        </p:style>
        <p:txBody>
          <a:bodyPr anchor="ctr"/>
          <a:lstStyle/>
          <a:p>
            <a:pPr algn="ctr" defTabSz="457200" fontAlgn="auto">
              <a:spcBef>
                <a:spcPts val="0"/>
              </a:spcBef>
              <a:spcAft>
                <a:spcPts val="0"/>
              </a:spcAft>
              <a:defRPr/>
            </a:pPr>
            <a:endParaRPr lang="en-US" dirty="0"/>
          </a:p>
        </p:txBody>
      </p:sp>
      <p:sp>
        <p:nvSpPr>
          <p:cNvPr id="4" name="Rectangle 3"/>
          <p:cNvSpPr>
            <a:spLocks/>
          </p:cNvSpPr>
          <p:nvPr>
            <p:custDataLst>
              <p:tags r:id="rId2"/>
            </p:custDataLst>
          </p:nvPr>
        </p:nvSpPr>
        <p:spPr>
          <a:xfrm>
            <a:off x="-9525" y="3679825"/>
            <a:ext cx="9153525" cy="3195638"/>
          </a:xfrm>
          <a:prstGeom prst="rect">
            <a:avLst/>
          </a:prstGeom>
          <a:solidFill>
            <a:srgbClr val="336699">
              <a:alpha val="65000"/>
            </a:srgbClr>
          </a:solidFill>
          <a:ln>
            <a:noFill/>
          </a:ln>
          <a:effectLst/>
        </p:spPr>
        <p:style>
          <a:lnRef idx="1">
            <a:schemeClr val="accent3"/>
          </a:lnRef>
          <a:fillRef idx="2">
            <a:schemeClr val="accent3"/>
          </a:fillRef>
          <a:effectRef idx="1">
            <a:schemeClr val="accent3"/>
          </a:effectRef>
          <a:fontRef idx="minor">
            <a:schemeClr val="dk1"/>
          </a:fontRef>
        </p:style>
        <p:txBody>
          <a:bodyPr anchor="ctr"/>
          <a:lstStyle/>
          <a:p>
            <a:pPr algn="ctr" defTabSz="457200" fontAlgn="auto">
              <a:spcBef>
                <a:spcPts val="0"/>
              </a:spcBef>
              <a:spcAft>
                <a:spcPts val="0"/>
              </a:spcAft>
              <a:defRPr/>
            </a:pPr>
            <a:endParaRPr lang="en-US" dirty="0"/>
          </a:p>
        </p:txBody>
      </p:sp>
      <p:sp>
        <p:nvSpPr>
          <p:cNvPr id="5" name="Rectangle 4"/>
          <p:cNvSpPr/>
          <p:nvPr>
            <p:custDataLst>
              <p:tags r:id="rId3"/>
            </p:custDataLst>
          </p:nvPr>
        </p:nvSpPr>
        <p:spPr>
          <a:xfrm>
            <a:off x="6019800" y="3803882"/>
            <a:ext cx="3126981" cy="2977918"/>
          </a:xfrm>
          <a:prstGeom prst="rect">
            <a:avLst/>
          </a:prstGeom>
          <a:solidFill>
            <a:schemeClr val="bg1"/>
          </a:solidFill>
          <a:effectLst/>
        </p:spPr>
        <p:style>
          <a:lnRef idx="1">
            <a:schemeClr val="accent3"/>
          </a:lnRef>
          <a:fillRef idx="2">
            <a:schemeClr val="accent3"/>
          </a:fillRef>
          <a:effectRef idx="1">
            <a:schemeClr val="accent3"/>
          </a:effectRef>
          <a:fontRef idx="minor">
            <a:schemeClr val="dk1"/>
          </a:fontRef>
        </p:style>
        <p:txBody>
          <a:bodyPr anchor="ctr"/>
          <a:lstStyle/>
          <a:p>
            <a:pPr algn="ctr" fontAlgn="auto">
              <a:lnSpc>
                <a:spcPct val="90000"/>
              </a:lnSpc>
              <a:spcBef>
                <a:spcPts val="0"/>
              </a:spcBef>
              <a:spcAft>
                <a:spcPts val="0"/>
              </a:spcAft>
              <a:defRPr/>
            </a:pPr>
            <a:endParaRPr lang="en-US" sz="2800" dirty="0"/>
          </a:p>
          <a:p>
            <a:pPr algn="ctr" fontAlgn="auto">
              <a:lnSpc>
                <a:spcPct val="90000"/>
              </a:lnSpc>
              <a:spcBef>
                <a:spcPts val="0"/>
              </a:spcBef>
              <a:spcAft>
                <a:spcPts val="0"/>
              </a:spcAft>
              <a:defRPr/>
            </a:pPr>
            <a:r>
              <a:rPr lang="en-US" sz="2400" b="1" dirty="0" smtClean="0"/>
              <a:t>Breathe Pennsylvania: Tuberculosis Educational Conf</a:t>
            </a:r>
            <a:r>
              <a:rPr lang="en-US" sz="2800" dirty="0" smtClean="0"/>
              <a:t>.</a:t>
            </a:r>
            <a:endParaRPr lang="en-US" sz="2800" dirty="0" smtClean="0"/>
          </a:p>
          <a:p>
            <a:pPr algn="ctr" fontAlgn="auto">
              <a:lnSpc>
                <a:spcPct val="90000"/>
              </a:lnSpc>
              <a:spcBef>
                <a:spcPts val="0"/>
              </a:spcBef>
              <a:spcAft>
                <a:spcPts val="0"/>
              </a:spcAft>
              <a:defRPr/>
            </a:pPr>
            <a:r>
              <a:rPr lang="en-US" sz="2000" dirty="0" smtClean="0"/>
              <a:t>April</a:t>
            </a:r>
            <a:r>
              <a:rPr lang="en-US" sz="2000" dirty="0" smtClean="0"/>
              <a:t> 24, 2015</a:t>
            </a:r>
          </a:p>
          <a:p>
            <a:pPr algn="ctr" fontAlgn="auto">
              <a:lnSpc>
                <a:spcPct val="90000"/>
              </a:lnSpc>
              <a:spcBef>
                <a:spcPts val="0"/>
              </a:spcBef>
              <a:spcAft>
                <a:spcPts val="0"/>
              </a:spcAft>
              <a:defRPr/>
            </a:pPr>
            <a:endParaRPr lang="en-US" sz="2800" dirty="0"/>
          </a:p>
          <a:p>
            <a:pPr algn="ctr" fontAlgn="auto">
              <a:lnSpc>
                <a:spcPct val="90000"/>
              </a:lnSpc>
              <a:spcBef>
                <a:spcPts val="0"/>
              </a:spcBef>
              <a:spcAft>
                <a:spcPts val="0"/>
              </a:spcAft>
              <a:defRPr/>
            </a:pPr>
            <a:r>
              <a:rPr lang="en-US" sz="2400" dirty="0" smtClean="0"/>
              <a:t>Ed </a:t>
            </a:r>
            <a:r>
              <a:rPr lang="en-US" sz="2400" dirty="0"/>
              <a:t>Zuroweste, MD</a:t>
            </a:r>
          </a:p>
          <a:p>
            <a:pPr fontAlgn="auto">
              <a:lnSpc>
                <a:spcPct val="90000"/>
              </a:lnSpc>
              <a:spcBef>
                <a:spcPts val="0"/>
              </a:spcBef>
              <a:spcAft>
                <a:spcPts val="0"/>
              </a:spcAft>
              <a:defRPr/>
            </a:pPr>
            <a:r>
              <a:rPr lang="en-US" sz="2000" dirty="0"/>
              <a:t>    </a:t>
            </a:r>
            <a:r>
              <a:rPr lang="en-US" dirty="0" smtClean="0"/>
              <a:t>PA TB Medical Consultant</a:t>
            </a:r>
          </a:p>
          <a:p>
            <a:pPr eaLnBrk="1" hangingPunct="1">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dirty="0" smtClean="0">
                <a:solidFill>
                  <a:schemeClr val="tx1"/>
                </a:solidFill>
                <a:latin typeface="Arial" pitchFamily="34" charset="0"/>
                <a:ea typeface="Microsoft YaHei" pitchFamily="34" charset="-122"/>
                <a:cs typeface="Arial" pitchFamily="34" charset="0"/>
              </a:rPr>
              <a:t> </a:t>
            </a:r>
            <a:r>
              <a:rPr lang="en-US" sz="900" dirty="0" smtClean="0">
                <a:solidFill>
                  <a:schemeClr val="tx1"/>
                </a:solidFill>
                <a:latin typeface="Arial" pitchFamily="34" charset="0"/>
                <a:ea typeface="Microsoft YaHei" pitchFamily="34" charset="-122"/>
                <a:cs typeface="Arial" pitchFamily="34" charset="0"/>
              </a:rPr>
              <a:t>  Adapted </a:t>
            </a:r>
            <a:r>
              <a:rPr lang="en-US" sz="900" dirty="0" smtClean="0">
                <a:solidFill>
                  <a:schemeClr val="tx1"/>
                </a:solidFill>
                <a:latin typeface="Arial" pitchFamily="34" charset="0"/>
                <a:ea typeface="Microsoft YaHei" pitchFamily="34" charset="-122"/>
                <a:cs typeface="Arial" pitchFamily="34" charset="0"/>
              </a:rPr>
              <a:t>from presentation by Alfred </a:t>
            </a:r>
            <a:r>
              <a:rPr lang="en-US" sz="900" dirty="0">
                <a:solidFill>
                  <a:schemeClr val="tx1"/>
                </a:solidFill>
                <a:latin typeface="Arial" pitchFamily="34" charset="0"/>
                <a:ea typeface="Microsoft YaHei" pitchFamily="34" charset="-122"/>
                <a:cs typeface="Arial" pitchFamily="34" charset="0"/>
              </a:rPr>
              <a:t>Lardizabal, </a:t>
            </a:r>
            <a:r>
              <a:rPr lang="en-US" sz="900" dirty="0" smtClean="0">
                <a:solidFill>
                  <a:schemeClr val="tx1"/>
                </a:solidFill>
                <a:latin typeface="Arial" pitchFamily="34" charset="0"/>
                <a:ea typeface="Microsoft YaHei" pitchFamily="34" charset="-122"/>
                <a:cs typeface="Arial" pitchFamily="34" charset="0"/>
              </a:rPr>
              <a:t>MD, </a:t>
            </a:r>
            <a:r>
              <a:rPr lang="en-US" sz="900" dirty="0" smtClean="0">
                <a:solidFill>
                  <a:schemeClr val="tx1"/>
                </a:solidFill>
                <a:latin typeface="Arial" pitchFamily="34" charset="0"/>
                <a:ea typeface="Microsoft YaHei" pitchFamily="34" charset="-122"/>
                <a:cs typeface="Arial" pitchFamily="34" charset="0"/>
              </a:rPr>
              <a:t>                                c           October </a:t>
            </a:r>
            <a:r>
              <a:rPr lang="en-US" sz="900" dirty="0">
                <a:solidFill>
                  <a:schemeClr val="tx1"/>
                </a:solidFill>
                <a:latin typeface="Arial" pitchFamily="34" charset="0"/>
                <a:ea typeface="Microsoft YaHei" pitchFamily="34" charset="-122"/>
                <a:cs typeface="Arial" pitchFamily="34" charset="0"/>
              </a:rPr>
              <a:t>31st, </a:t>
            </a:r>
            <a:r>
              <a:rPr lang="en-US" sz="900" dirty="0" smtClean="0">
                <a:solidFill>
                  <a:schemeClr val="tx1"/>
                </a:solidFill>
                <a:latin typeface="Arial" pitchFamily="34" charset="0"/>
                <a:ea typeface="Microsoft YaHei" pitchFamily="34" charset="-122"/>
                <a:cs typeface="Arial" pitchFamily="34" charset="0"/>
              </a:rPr>
              <a:t>2012 GTBI</a:t>
            </a:r>
            <a:endParaRPr lang="en-US" sz="900" dirty="0">
              <a:solidFill>
                <a:schemeClr val="tx1"/>
              </a:solidFill>
              <a:latin typeface="Arial" pitchFamily="34" charset="0"/>
              <a:ea typeface="Microsoft YaHei" pitchFamily="34" charset="-122"/>
              <a:cs typeface="Arial" pitchFamily="34" charset="0"/>
            </a:endParaRPr>
          </a:p>
          <a:p>
            <a:pPr fontAlgn="auto">
              <a:lnSpc>
                <a:spcPct val="90000"/>
              </a:lnSpc>
              <a:spcBef>
                <a:spcPts val="0"/>
              </a:spcBef>
              <a:spcAft>
                <a:spcPts val="0"/>
              </a:spcAft>
              <a:defRPr/>
            </a:pPr>
            <a:endParaRPr lang="en-US" sz="900" dirty="0"/>
          </a:p>
        </p:txBody>
      </p:sp>
      <p:sp>
        <p:nvSpPr>
          <p:cNvPr id="6" name="Rectangle 5"/>
          <p:cNvSpPr/>
          <p:nvPr>
            <p:custDataLst>
              <p:tags r:id="rId4"/>
            </p:custDataLst>
          </p:nvPr>
        </p:nvSpPr>
        <p:spPr>
          <a:xfrm>
            <a:off x="-9525" y="3810000"/>
            <a:ext cx="6181725" cy="3049588"/>
          </a:xfrm>
          <a:prstGeom prst="rect">
            <a:avLst/>
          </a:prstGeom>
          <a:solidFill>
            <a:srgbClr val="004B8D"/>
          </a:solidFill>
          <a:ln>
            <a:noFill/>
          </a:ln>
          <a:effectLst/>
        </p:spPr>
        <p:style>
          <a:lnRef idx="1">
            <a:schemeClr val="accent3"/>
          </a:lnRef>
          <a:fillRef idx="2">
            <a:schemeClr val="accent3"/>
          </a:fillRef>
          <a:effectRef idx="1">
            <a:schemeClr val="accent3"/>
          </a:effectRef>
          <a:fontRef idx="minor">
            <a:schemeClr val="dk1"/>
          </a:fontRef>
        </p:style>
        <p:txBody>
          <a:bodyPr anchor="ctr"/>
          <a:lstStyle/>
          <a:p>
            <a:pPr algn="ctr" defTabSz="457200" fontAlgn="auto">
              <a:spcBef>
                <a:spcPts val="0"/>
              </a:spcBef>
              <a:spcAft>
                <a:spcPts val="0"/>
              </a:spcAft>
              <a:defRPr/>
            </a:pPr>
            <a:endParaRPr lang="en-US" dirty="0">
              <a:solidFill>
                <a:schemeClr val="bg1"/>
              </a:solidFill>
            </a:endParaRPr>
          </a:p>
        </p:txBody>
      </p:sp>
      <p:sp>
        <p:nvSpPr>
          <p:cNvPr id="3079" name="Title 1"/>
          <p:cNvSpPr txBox="1">
            <a:spLocks/>
          </p:cNvSpPr>
          <p:nvPr>
            <p:custDataLst>
              <p:tags r:id="rId5"/>
            </p:custDataLst>
          </p:nvPr>
        </p:nvSpPr>
        <p:spPr bwMode="auto">
          <a:xfrm>
            <a:off x="-12700" y="4581757"/>
            <a:ext cx="61849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dirty="0" smtClean="0">
                <a:solidFill>
                  <a:schemeClr val="bg1"/>
                </a:solidFill>
                <a:latin typeface="Calibri" pitchFamily="34" charset="0"/>
              </a:rPr>
              <a:t>Understanding Latent Tuberculosis and Treatment </a:t>
            </a:r>
            <a:r>
              <a:rPr lang="en-US" sz="6000" dirty="0" smtClean="0">
                <a:solidFill>
                  <a:schemeClr val="bg1"/>
                </a:solidFill>
                <a:latin typeface="Calibri" pitchFamily="34" charset="0"/>
              </a:rPr>
              <a:t> </a:t>
            </a:r>
            <a:endParaRPr lang="en-US" sz="6000" dirty="0">
              <a:solidFill>
                <a:schemeClr val="bg1"/>
              </a:solidFill>
              <a:latin typeface="Calibri" pitchFamily="34" charset="0"/>
            </a:endParaRPr>
          </a:p>
        </p:txBody>
      </p:sp>
    </p:spTree>
  </p:cSld>
  <p:clrMapOvr>
    <a:masterClrMapping/>
  </p:clrMapOvr>
  <p:transition spd="slow" advTm="325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323850" y="904875"/>
            <a:ext cx="85153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ctr">
              <a:lnSpc>
                <a:spcPct val="85000"/>
              </a:lnSpc>
            </a:pPr>
            <a:r>
              <a:rPr lang="en-US" dirty="0">
                <a:solidFill>
                  <a:schemeClr val="accent1"/>
                </a:solidFill>
                <a:cs typeface="Arial" pitchFamily="34" charset="0"/>
              </a:rPr>
              <a:t>Rifampin Regimens</a:t>
            </a:r>
          </a:p>
        </p:txBody>
      </p:sp>
      <p:sp>
        <p:nvSpPr>
          <p:cNvPr id="2" name="Text Box 2"/>
          <p:cNvSpPr txBox="1">
            <a:spLocks noChangeArrowheads="1"/>
          </p:cNvSpPr>
          <p:nvPr/>
        </p:nvSpPr>
        <p:spPr bwMode="auto">
          <a:xfrm>
            <a:off x="152400" y="1981200"/>
            <a:ext cx="5181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220663" indent="-220663">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9pPr>
          </a:lstStyle>
          <a:p>
            <a:pPr>
              <a:lnSpc>
                <a:spcPct val="90000"/>
              </a:lnSpc>
              <a:spcBef>
                <a:spcPts val="2150"/>
              </a:spcBef>
              <a:buClr>
                <a:schemeClr val="accent1"/>
              </a:buClr>
              <a:buFont typeface="Verdana" pitchFamily="34" charset="0"/>
              <a:buChar char="•"/>
            </a:pPr>
            <a:r>
              <a:rPr lang="en-US" sz="2200" b="0" dirty="0">
                <a:solidFill>
                  <a:schemeClr val="tx1"/>
                </a:solidFill>
                <a:cs typeface="Arial" pitchFamily="34" charset="0"/>
              </a:rPr>
              <a:t>RIF daily for 4 months is an acceptable alternative when treatment with INH is not feasible (BII for HIV-, BIII for HIV +)</a:t>
            </a:r>
          </a:p>
          <a:p>
            <a:pPr lvl="1">
              <a:lnSpc>
                <a:spcPct val="90000"/>
              </a:lnSpc>
              <a:spcBef>
                <a:spcPts val="525"/>
              </a:spcBef>
              <a:buClr>
                <a:schemeClr val="accent1"/>
              </a:buClr>
              <a:buFont typeface="Verdana" pitchFamily="34" charset="0"/>
              <a:buChar char="–"/>
            </a:pPr>
            <a:r>
              <a:rPr lang="en-US" sz="1800" b="0" dirty="0">
                <a:solidFill>
                  <a:schemeClr val="tx1"/>
                </a:solidFill>
                <a:cs typeface="Arial" pitchFamily="34" charset="0"/>
              </a:rPr>
              <a:t>INH resistant or intolerant</a:t>
            </a:r>
          </a:p>
          <a:p>
            <a:pPr lvl="1">
              <a:lnSpc>
                <a:spcPct val="90000"/>
              </a:lnSpc>
              <a:spcBef>
                <a:spcPts val="525"/>
              </a:spcBef>
              <a:buClr>
                <a:schemeClr val="accent1"/>
              </a:buClr>
              <a:buFont typeface="Verdana" pitchFamily="34" charset="0"/>
              <a:buChar char="–"/>
            </a:pPr>
            <a:r>
              <a:rPr lang="en-US" sz="1800" b="0" dirty="0">
                <a:solidFill>
                  <a:schemeClr val="tx1"/>
                </a:solidFill>
                <a:cs typeface="Arial" pitchFamily="34" charset="0"/>
              </a:rPr>
              <a:t>Patient unlikely to be adherent for longer treatment period</a:t>
            </a:r>
          </a:p>
          <a:p>
            <a:pPr>
              <a:lnSpc>
                <a:spcPct val="90000"/>
              </a:lnSpc>
              <a:spcBef>
                <a:spcPts val="2150"/>
              </a:spcBef>
              <a:buClr>
                <a:schemeClr val="accent1"/>
              </a:buClr>
              <a:buFont typeface="Verdana" pitchFamily="34" charset="0"/>
              <a:buChar char="•"/>
            </a:pPr>
            <a:r>
              <a:rPr lang="en-US" sz="2200" b="0" dirty="0">
                <a:solidFill>
                  <a:schemeClr val="tx1"/>
                </a:solidFill>
                <a:cs typeface="Arial" pitchFamily="34" charset="0"/>
              </a:rPr>
              <a:t>In situations where RIF cannot be used </a:t>
            </a:r>
            <a:r>
              <a:rPr lang="en-US" sz="2200" b="0" dirty="0" smtClean="0">
                <a:solidFill>
                  <a:schemeClr val="tx1"/>
                </a:solidFill>
                <a:cs typeface="Arial" pitchFamily="34" charset="0"/>
              </a:rPr>
              <a:t>(</a:t>
            </a:r>
            <a:r>
              <a:rPr lang="en-US" sz="2200" b="0" dirty="0">
                <a:solidFill>
                  <a:schemeClr val="tx1"/>
                </a:solidFill>
                <a:cs typeface="Arial" pitchFamily="34" charset="0"/>
              </a:rPr>
              <a:t>e.g., HIV-infected persons receiving protease inhibitors), </a:t>
            </a:r>
            <a:r>
              <a:rPr lang="en-US" sz="2200" b="0" dirty="0" err="1">
                <a:solidFill>
                  <a:schemeClr val="tx1"/>
                </a:solidFill>
                <a:cs typeface="Arial" pitchFamily="34" charset="0"/>
              </a:rPr>
              <a:t>rifabutin</a:t>
            </a:r>
            <a:r>
              <a:rPr lang="en-US" sz="2200" b="0" dirty="0">
                <a:solidFill>
                  <a:schemeClr val="tx1"/>
                </a:solidFill>
                <a:cs typeface="Arial" pitchFamily="34" charset="0"/>
              </a:rPr>
              <a:t> may be substituted</a:t>
            </a:r>
          </a:p>
          <a:p>
            <a:pPr>
              <a:lnSpc>
                <a:spcPct val="90000"/>
              </a:lnSpc>
              <a:spcBef>
                <a:spcPts val="2150"/>
              </a:spcBef>
            </a:pPr>
            <a:endParaRPr lang="en-US" sz="2400" dirty="0">
              <a:solidFill>
                <a:srgbClr val="FFFFFF"/>
              </a:solidFill>
              <a:latin typeface="Verdana" pitchFamily="34" charset="0"/>
            </a:endParaRPr>
          </a:p>
        </p:txBody>
      </p:sp>
      <p:sp>
        <p:nvSpPr>
          <p:cNvPr id="6" name="Line 4"/>
          <p:cNvSpPr>
            <a:spLocks noChangeShapeType="1"/>
          </p:cNvSpPr>
          <p:nvPr/>
        </p:nvSpPr>
        <p:spPr bwMode="auto">
          <a:xfrm>
            <a:off x="228600" y="16764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pic>
        <p:nvPicPr>
          <p:cNvPr id="11" name="Content Placeholder 10"/>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519664" y="1752600"/>
            <a:ext cx="3624336" cy="5105400"/>
          </a:xfrm>
          <a:prstGeom prst="rect">
            <a:avLst/>
          </a:prstGeom>
        </p:spPr>
      </p:pic>
    </p:spTree>
    <p:custDataLst>
      <p:tags r:id="rId1"/>
    </p:custDataLst>
    <p:extLst>
      <p:ext uri="{BB962C8B-B14F-4D97-AF65-F5344CB8AC3E}">
        <p14:creationId xmlns:p14="http://schemas.microsoft.com/office/powerpoint/2010/main" val="41451866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304800" y="669925"/>
            <a:ext cx="85153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ctr">
              <a:lnSpc>
                <a:spcPct val="85000"/>
              </a:lnSpc>
            </a:pPr>
            <a:r>
              <a:rPr lang="en-US" dirty="0">
                <a:solidFill>
                  <a:schemeClr val="accent1"/>
                </a:solidFill>
                <a:cs typeface="Arial" pitchFamily="34" charset="0"/>
              </a:rPr>
              <a:t>Comparison of INH vs. RIF </a:t>
            </a:r>
          </a:p>
          <a:p>
            <a:pPr algn="ctr">
              <a:lnSpc>
                <a:spcPct val="85000"/>
              </a:lnSpc>
            </a:pPr>
            <a:r>
              <a:rPr lang="en-US" dirty="0">
                <a:solidFill>
                  <a:schemeClr val="accent1"/>
                </a:solidFill>
                <a:cs typeface="Arial" pitchFamily="34" charset="0"/>
              </a:rPr>
              <a:t>For Treatment of LTBI</a:t>
            </a:r>
          </a:p>
        </p:txBody>
      </p:sp>
      <p:sp>
        <p:nvSpPr>
          <p:cNvPr id="18435" name="Text Box 2"/>
          <p:cNvSpPr txBox="1">
            <a:spLocks noChangeArrowheads="1"/>
          </p:cNvSpPr>
          <p:nvPr/>
        </p:nvSpPr>
        <p:spPr bwMode="auto">
          <a:xfrm>
            <a:off x="1182688" y="1858962"/>
            <a:ext cx="7205662"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690563" algn="l"/>
                <a:tab pos="1604963" algn="l"/>
                <a:tab pos="2519363" algn="l"/>
                <a:tab pos="3433763" algn="l"/>
                <a:tab pos="4348163" algn="l"/>
                <a:tab pos="5262563" algn="l"/>
                <a:tab pos="6176963" algn="l"/>
                <a:tab pos="7091363" algn="l"/>
                <a:tab pos="8005763" algn="l"/>
                <a:tab pos="8920163" algn="l"/>
                <a:tab pos="9834563" algn="l"/>
              </a:tabLst>
              <a:defRPr sz="3200" b="1">
                <a:solidFill>
                  <a:schemeClr val="tx2"/>
                </a:solidFill>
                <a:latin typeface="Arial" pitchFamily="34" charset="0"/>
                <a:ea typeface="MS PGothic" pitchFamily="34" charset="-128"/>
              </a:defRPr>
            </a:lvl1pPr>
            <a:lvl2pPr marL="742950" indent="-285750">
              <a:tabLst>
                <a:tab pos="690563" algn="l"/>
                <a:tab pos="1604963" algn="l"/>
                <a:tab pos="2519363" algn="l"/>
                <a:tab pos="3433763" algn="l"/>
                <a:tab pos="4348163" algn="l"/>
                <a:tab pos="5262563" algn="l"/>
                <a:tab pos="6176963" algn="l"/>
                <a:tab pos="7091363" algn="l"/>
                <a:tab pos="8005763" algn="l"/>
                <a:tab pos="8920163" algn="l"/>
                <a:tab pos="9834563" algn="l"/>
              </a:tabLst>
              <a:defRPr sz="3200" b="1">
                <a:solidFill>
                  <a:schemeClr val="tx2"/>
                </a:solidFill>
                <a:latin typeface="Arial" pitchFamily="34" charset="0"/>
                <a:ea typeface="MS PGothic" pitchFamily="34" charset="-128"/>
              </a:defRPr>
            </a:lvl2pPr>
            <a:lvl3pPr marL="1143000" indent="-228600">
              <a:tabLst>
                <a:tab pos="690563" algn="l"/>
                <a:tab pos="1604963" algn="l"/>
                <a:tab pos="2519363" algn="l"/>
                <a:tab pos="3433763" algn="l"/>
                <a:tab pos="4348163" algn="l"/>
                <a:tab pos="5262563" algn="l"/>
                <a:tab pos="6176963" algn="l"/>
                <a:tab pos="7091363" algn="l"/>
                <a:tab pos="8005763" algn="l"/>
                <a:tab pos="8920163" algn="l"/>
                <a:tab pos="9834563" algn="l"/>
              </a:tabLst>
              <a:defRPr sz="3200" b="1">
                <a:solidFill>
                  <a:schemeClr val="tx2"/>
                </a:solidFill>
                <a:latin typeface="Arial" pitchFamily="34" charset="0"/>
                <a:ea typeface="MS PGothic" pitchFamily="34" charset="-128"/>
              </a:defRPr>
            </a:lvl3pPr>
            <a:lvl4pPr marL="1600200" indent="-228600">
              <a:tabLst>
                <a:tab pos="690563" algn="l"/>
                <a:tab pos="1604963" algn="l"/>
                <a:tab pos="2519363" algn="l"/>
                <a:tab pos="3433763" algn="l"/>
                <a:tab pos="4348163" algn="l"/>
                <a:tab pos="5262563" algn="l"/>
                <a:tab pos="6176963" algn="l"/>
                <a:tab pos="7091363" algn="l"/>
                <a:tab pos="8005763" algn="l"/>
                <a:tab pos="8920163" algn="l"/>
                <a:tab pos="9834563" algn="l"/>
              </a:tabLst>
              <a:defRPr sz="3200" b="1">
                <a:solidFill>
                  <a:schemeClr val="tx2"/>
                </a:solidFill>
                <a:latin typeface="Arial" pitchFamily="34" charset="0"/>
                <a:ea typeface="MS PGothic" pitchFamily="34" charset="-128"/>
              </a:defRPr>
            </a:lvl4pPr>
            <a:lvl5pPr marL="2057400" indent="-228600">
              <a:tabLst>
                <a:tab pos="690563" algn="l"/>
                <a:tab pos="1604963" algn="l"/>
                <a:tab pos="2519363" algn="l"/>
                <a:tab pos="3433763" algn="l"/>
                <a:tab pos="4348163" algn="l"/>
                <a:tab pos="5262563" algn="l"/>
                <a:tab pos="6176963" algn="l"/>
                <a:tab pos="7091363" algn="l"/>
                <a:tab pos="8005763" algn="l"/>
                <a:tab pos="8920163" algn="l"/>
                <a:tab pos="9834563"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690563" algn="l"/>
                <a:tab pos="1604963" algn="l"/>
                <a:tab pos="2519363" algn="l"/>
                <a:tab pos="3433763" algn="l"/>
                <a:tab pos="4348163" algn="l"/>
                <a:tab pos="5262563" algn="l"/>
                <a:tab pos="6176963" algn="l"/>
                <a:tab pos="7091363" algn="l"/>
                <a:tab pos="8005763" algn="l"/>
                <a:tab pos="8920163" algn="l"/>
                <a:tab pos="9834563"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690563" algn="l"/>
                <a:tab pos="1604963" algn="l"/>
                <a:tab pos="2519363" algn="l"/>
                <a:tab pos="3433763" algn="l"/>
                <a:tab pos="4348163" algn="l"/>
                <a:tab pos="5262563" algn="l"/>
                <a:tab pos="6176963" algn="l"/>
                <a:tab pos="7091363" algn="l"/>
                <a:tab pos="8005763" algn="l"/>
                <a:tab pos="8920163" algn="l"/>
                <a:tab pos="9834563"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690563" algn="l"/>
                <a:tab pos="1604963" algn="l"/>
                <a:tab pos="2519363" algn="l"/>
                <a:tab pos="3433763" algn="l"/>
                <a:tab pos="4348163" algn="l"/>
                <a:tab pos="5262563" algn="l"/>
                <a:tab pos="6176963" algn="l"/>
                <a:tab pos="7091363" algn="l"/>
                <a:tab pos="8005763" algn="l"/>
                <a:tab pos="8920163" algn="l"/>
                <a:tab pos="9834563"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690563" algn="l"/>
                <a:tab pos="1604963" algn="l"/>
                <a:tab pos="2519363" algn="l"/>
                <a:tab pos="3433763" algn="l"/>
                <a:tab pos="4348163" algn="l"/>
                <a:tab pos="5262563" algn="l"/>
                <a:tab pos="6176963" algn="l"/>
                <a:tab pos="7091363" algn="l"/>
                <a:tab pos="8005763" algn="l"/>
                <a:tab pos="8920163" algn="l"/>
                <a:tab pos="9834563" algn="l"/>
              </a:tabLst>
              <a:defRPr sz="3200" b="1">
                <a:solidFill>
                  <a:schemeClr val="tx2"/>
                </a:solidFill>
                <a:latin typeface="Arial" pitchFamily="34" charset="0"/>
                <a:ea typeface="MS PGothic" pitchFamily="34" charset="-128"/>
              </a:defRPr>
            </a:lvl9pPr>
          </a:lstStyle>
          <a:p>
            <a:pPr>
              <a:lnSpc>
                <a:spcPct val="85000"/>
              </a:lnSpc>
              <a:spcBef>
                <a:spcPts val="1875"/>
              </a:spcBef>
            </a:pPr>
            <a:r>
              <a:rPr lang="en-US" sz="1800" dirty="0">
                <a:solidFill>
                  <a:schemeClr val="tx1"/>
                </a:solidFill>
              </a:rPr>
              <a:t>Comparison of Regimen Features: 9H and 4R</a:t>
            </a:r>
          </a:p>
          <a:p>
            <a:pPr>
              <a:lnSpc>
                <a:spcPct val="85000"/>
              </a:lnSpc>
              <a:spcBef>
                <a:spcPts val="1250"/>
              </a:spcBef>
            </a:pPr>
            <a:r>
              <a:rPr lang="en-US" sz="1800" dirty="0">
                <a:solidFill>
                  <a:schemeClr val="tx1"/>
                </a:solidFill>
              </a:rPr>
              <a:t>Regimen Feature				9H	4R</a:t>
            </a:r>
          </a:p>
          <a:p>
            <a:pPr>
              <a:lnSpc>
                <a:spcPct val="85000"/>
              </a:lnSpc>
              <a:spcBef>
                <a:spcPts val="1250"/>
              </a:spcBef>
            </a:pPr>
            <a:r>
              <a:rPr lang="en-US" sz="1800" dirty="0">
                <a:solidFill>
                  <a:schemeClr val="tx1"/>
                </a:solidFill>
              </a:rPr>
              <a:t>High efficacy				</a:t>
            </a:r>
            <a:r>
              <a:rPr lang="en-US" sz="1800" dirty="0" smtClean="0">
                <a:solidFill>
                  <a:schemeClr val="tx1"/>
                </a:solidFill>
              </a:rPr>
              <a:t>	X</a:t>
            </a:r>
            <a:r>
              <a:rPr lang="en-US" sz="1800" dirty="0">
                <a:solidFill>
                  <a:schemeClr val="tx1"/>
                </a:solidFill>
              </a:rPr>
              <a:t>	*</a:t>
            </a:r>
          </a:p>
          <a:p>
            <a:pPr>
              <a:lnSpc>
                <a:spcPct val="85000"/>
              </a:lnSpc>
              <a:spcBef>
                <a:spcPts val="750"/>
              </a:spcBef>
            </a:pPr>
            <a:r>
              <a:rPr lang="en-US" sz="1800" dirty="0">
                <a:solidFill>
                  <a:schemeClr val="tx1"/>
                </a:solidFill>
              </a:rPr>
              <a:t>Lower hepatotoxicity				</a:t>
            </a:r>
            <a:r>
              <a:rPr lang="en-US" sz="1800" dirty="0" smtClean="0">
                <a:solidFill>
                  <a:schemeClr val="tx1"/>
                </a:solidFill>
              </a:rPr>
              <a:t>	X</a:t>
            </a:r>
            <a:endParaRPr lang="en-US" sz="1800" dirty="0">
              <a:solidFill>
                <a:schemeClr val="tx1"/>
              </a:solidFill>
            </a:endParaRPr>
          </a:p>
          <a:p>
            <a:pPr>
              <a:lnSpc>
                <a:spcPct val="85000"/>
              </a:lnSpc>
              <a:spcBef>
                <a:spcPts val="750"/>
              </a:spcBef>
            </a:pPr>
            <a:r>
              <a:rPr lang="en-US" sz="1800" dirty="0">
                <a:solidFill>
                  <a:schemeClr val="tx1"/>
                </a:solidFill>
              </a:rPr>
              <a:t>Lower overall cost				</a:t>
            </a:r>
            <a:r>
              <a:rPr lang="en-US" sz="1800" dirty="0" smtClean="0">
                <a:solidFill>
                  <a:schemeClr val="tx1"/>
                </a:solidFill>
              </a:rPr>
              <a:t>	X</a:t>
            </a:r>
            <a:endParaRPr lang="en-US" sz="1800" dirty="0">
              <a:solidFill>
                <a:schemeClr val="tx1"/>
              </a:solidFill>
            </a:endParaRPr>
          </a:p>
          <a:p>
            <a:pPr>
              <a:lnSpc>
                <a:spcPct val="85000"/>
              </a:lnSpc>
              <a:spcBef>
                <a:spcPts val="750"/>
              </a:spcBef>
            </a:pPr>
            <a:r>
              <a:rPr lang="en-US" sz="1800" dirty="0">
                <a:solidFill>
                  <a:schemeClr val="tx1"/>
                </a:solidFill>
              </a:rPr>
              <a:t>Higher adherence / completion			</a:t>
            </a:r>
            <a:r>
              <a:rPr lang="en-US" sz="1800" dirty="0" smtClean="0">
                <a:solidFill>
                  <a:schemeClr val="tx1"/>
                </a:solidFill>
              </a:rPr>
              <a:t>	X</a:t>
            </a:r>
            <a:endParaRPr lang="en-US" sz="1800" dirty="0">
              <a:solidFill>
                <a:schemeClr val="tx1"/>
              </a:solidFill>
            </a:endParaRPr>
          </a:p>
          <a:p>
            <a:pPr>
              <a:lnSpc>
                <a:spcPct val="85000"/>
              </a:lnSpc>
              <a:spcBef>
                <a:spcPts val="750"/>
              </a:spcBef>
            </a:pPr>
            <a:r>
              <a:rPr lang="en-US" sz="1800" dirty="0">
                <a:solidFill>
                  <a:schemeClr val="tx1"/>
                </a:solidFill>
              </a:rPr>
              <a:t>More effective against INH-resistant strains	</a:t>
            </a:r>
            <a:r>
              <a:rPr lang="en-US" sz="1800" dirty="0" smtClean="0">
                <a:solidFill>
                  <a:schemeClr val="tx1"/>
                </a:solidFill>
              </a:rPr>
              <a:t>	X</a:t>
            </a:r>
            <a:endParaRPr lang="en-US" sz="1800" dirty="0">
              <a:solidFill>
                <a:schemeClr val="tx1"/>
              </a:solidFill>
            </a:endParaRPr>
          </a:p>
          <a:p>
            <a:pPr>
              <a:lnSpc>
                <a:spcPct val="85000"/>
              </a:lnSpc>
            </a:pPr>
            <a:r>
              <a:rPr lang="en-US" sz="1800" i="1" dirty="0">
                <a:solidFill>
                  <a:schemeClr val="tx1"/>
                </a:solidFill>
              </a:rPr>
              <a:t>(e.g., among foreign-born persons)</a:t>
            </a:r>
          </a:p>
          <a:p>
            <a:pPr>
              <a:lnSpc>
                <a:spcPct val="85000"/>
              </a:lnSpc>
              <a:spcBef>
                <a:spcPts val="750"/>
              </a:spcBef>
            </a:pPr>
            <a:r>
              <a:rPr lang="en-US" sz="1800" dirty="0">
                <a:solidFill>
                  <a:schemeClr val="tx1"/>
                </a:solidFill>
              </a:rPr>
              <a:t>Shorter duration					X</a:t>
            </a:r>
          </a:p>
          <a:p>
            <a:pPr>
              <a:lnSpc>
                <a:spcPct val="85000"/>
              </a:lnSpc>
              <a:spcBef>
                <a:spcPts val="750"/>
              </a:spcBef>
            </a:pPr>
            <a:r>
              <a:rPr lang="en-US" sz="1800" dirty="0">
                <a:solidFill>
                  <a:schemeClr val="tx1"/>
                </a:solidFill>
              </a:rPr>
              <a:t>Fewer drug-drug interactions		</a:t>
            </a:r>
            <a:r>
              <a:rPr lang="en-US" sz="1800" dirty="0" smtClean="0">
                <a:solidFill>
                  <a:schemeClr val="tx1"/>
                </a:solidFill>
              </a:rPr>
              <a:t>	X </a:t>
            </a:r>
            <a:endParaRPr lang="en-US" sz="1800" dirty="0">
              <a:solidFill>
                <a:schemeClr val="tx1"/>
              </a:solidFill>
            </a:endParaRPr>
          </a:p>
        </p:txBody>
      </p:sp>
      <p:sp>
        <p:nvSpPr>
          <p:cNvPr id="18436" name="Rectangle 3"/>
          <p:cNvSpPr>
            <a:spLocks noChangeArrowheads="1"/>
          </p:cNvSpPr>
          <p:nvPr/>
        </p:nvSpPr>
        <p:spPr bwMode="auto">
          <a:xfrm>
            <a:off x="533400" y="6435725"/>
            <a:ext cx="3657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b">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0">
                <a:solidFill>
                  <a:schemeClr val="tx1"/>
                </a:solidFill>
                <a:cs typeface="Times New Roman" pitchFamily="18" charset="0"/>
              </a:rPr>
              <a:t>Reichman LB, </a:t>
            </a:r>
            <a:r>
              <a:rPr lang="en-US" sz="1000" b="0" i="1">
                <a:solidFill>
                  <a:schemeClr val="tx1"/>
                </a:solidFill>
                <a:cs typeface="Times New Roman" pitchFamily="18" charset="0"/>
              </a:rPr>
              <a:t>Am J Respir Crit Care Med</a:t>
            </a:r>
            <a:r>
              <a:rPr lang="en-US" sz="1000" b="0">
                <a:solidFill>
                  <a:schemeClr val="tx1"/>
                </a:solidFill>
                <a:cs typeface="Times New Roman" pitchFamily="18" charset="0"/>
              </a:rPr>
              <a:t> </a:t>
            </a:r>
            <a:r>
              <a:rPr lang="en-US" sz="1000" b="0">
                <a:solidFill>
                  <a:schemeClr val="tx1"/>
                </a:solidFill>
              </a:rPr>
              <a:t>2004</a:t>
            </a:r>
            <a:r>
              <a:rPr lang="en-US" sz="1000"/>
              <a:t>:</a:t>
            </a:r>
            <a:r>
              <a:rPr lang="en-US" sz="1000" b="0">
                <a:solidFill>
                  <a:schemeClr val="tx1"/>
                </a:solidFill>
                <a:cs typeface="Times New Roman" pitchFamily="18" charset="0"/>
              </a:rPr>
              <a:t>170;832-835, </a:t>
            </a:r>
          </a:p>
        </p:txBody>
      </p:sp>
      <p:sp>
        <p:nvSpPr>
          <p:cNvPr id="18437" name="Rectangle 4"/>
          <p:cNvSpPr>
            <a:spLocks noChangeArrowheads="1"/>
          </p:cNvSpPr>
          <p:nvPr/>
        </p:nvSpPr>
        <p:spPr bwMode="auto">
          <a:xfrm>
            <a:off x="1219200" y="5181600"/>
            <a:ext cx="7239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spAutoFit/>
          </a:bodyPr>
          <a:lstStyle/>
          <a:p>
            <a:pPr marL="112713" indent="-111125">
              <a:tabLst>
                <a:tab pos="112713" algn="l"/>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i="1">
                <a:solidFill>
                  <a:schemeClr val="tx1"/>
                </a:solidFill>
                <a:cs typeface="Times New Roman" pitchFamily="18" charset="0"/>
              </a:rPr>
              <a:t>*	Good evidence that 3R is at least as efficacious as 6H.  Inferential reasoning from other evidence suggests that efficacy of 4R may approach that of 9H</a:t>
            </a:r>
            <a:r>
              <a:rPr lang="en-US" sz="1600" i="1">
                <a:solidFill>
                  <a:schemeClr val="tx1"/>
                </a:solidFill>
              </a:rPr>
              <a:t>.</a:t>
            </a:r>
          </a:p>
        </p:txBody>
      </p:sp>
      <p:sp>
        <p:nvSpPr>
          <p:cNvPr id="18438" name="Line 5"/>
          <p:cNvSpPr>
            <a:spLocks noChangeShapeType="1"/>
          </p:cNvSpPr>
          <p:nvPr/>
        </p:nvSpPr>
        <p:spPr bwMode="auto">
          <a:xfrm>
            <a:off x="1182688" y="2570162"/>
            <a:ext cx="7010400" cy="1588"/>
          </a:xfrm>
          <a:prstGeom prst="line">
            <a:avLst/>
          </a:prstGeom>
          <a:noFill/>
          <a:ln w="9360">
            <a:solidFill>
              <a:srgbClr val="808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39" name="Line 6"/>
          <p:cNvSpPr>
            <a:spLocks noChangeShapeType="1"/>
          </p:cNvSpPr>
          <p:nvPr/>
        </p:nvSpPr>
        <p:spPr bwMode="auto">
          <a:xfrm>
            <a:off x="1219200" y="5237162"/>
            <a:ext cx="7010400" cy="1588"/>
          </a:xfrm>
          <a:prstGeom prst="line">
            <a:avLst/>
          </a:prstGeom>
          <a:noFill/>
          <a:ln w="9360">
            <a:solidFill>
              <a:srgbClr val="808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40" name="Line 7"/>
          <p:cNvSpPr>
            <a:spLocks noChangeShapeType="1"/>
          </p:cNvSpPr>
          <p:nvPr/>
        </p:nvSpPr>
        <p:spPr bwMode="auto">
          <a:xfrm>
            <a:off x="1182688" y="2189162"/>
            <a:ext cx="7010400" cy="1588"/>
          </a:xfrm>
          <a:prstGeom prst="line">
            <a:avLst/>
          </a:prstGeom>
          <a:noFill/>
          <a:ln w="9360">
            <a:solidFill>
              <a:srgbClr val="808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 name="Line 4"/>
          <p:cNvSpPr>
            <a:spLocks noChangeShapeType="1"/>
          </p:cNvSpPr>
          <p:nvPr/>
        </p:nvSpPr>
        <p:spPr bwMode="auto">
          <a:xfrm>
            <a:off x="228600" y="16764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custDataLst>
      <p:tags r:id="rId1"/>
    </p:custDataLst>
    <p:extLst>
      <p:ext uri="{BB962C8B-B14F-4D97-AF65-F5344CB8AC3E}">
        <p14:creationId xmlns:p14="http://schemas.microsoft.com/office/powerpoint/2010/main" val="8404612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381000" y="381000"/>
            <a:ext cx="8305800" cy="1143000"/>
          </a:xfrm>
        </p:spPr>
        <p:txBody>
          <a:bodyPr/>
          <a:lstStyle/>
          <a:p>
            <a:pPr algn="ctr" eaLnBrk="1" hangingPunct="1"/>
            <a:r>
              <a:rPr lang="en-US" sz="3200" b="1" dirty="0" smtClean="0">
                <a:solidFill>
                  <a:schemeClr val="accent1"/>
                </a:solidFill>
                <a:latin typeface="Arial" pitchFamily="34" charset="0"/>
                <a:cs typeface="Arial" pitchFamily="34" charset="0"/>
              </a:rPr>
              <a:t>Shorter regimens appear to be associated with increased completion rates</a:t>
            </a:r>
          </a:p>
        </p:txBody>
      </p:sp>
      <p:pic>
        <p:nvPicPr>
          <p:cNvPr id="20483"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2100" y="2108200"/>
            <a:ext cx="60071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7"/>
          <p:cNvSpPr txBox="1">
            <a:spLocks noChangeArrowheads="1"/>
          </p:cNvSpPr>
          <p:nvPr/>
        </p:nvSpPr>
        <p:spPr bwMode="auto">
          <a:xfrm>
            <a:off x="628650" y="6400800"/>
            <a:ext cx="2782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2"/>
                </a:solidFill>
                <a:latin typeface="Arial" pitchFamily="34" charset="0"/>
                <a:ea typeface="MS PGothic" pitchFamily="34" charset="-128"/>
              </a:defRPr>
            </a:lvl1pPr>
            <a:lvl2pPr marL="742950" indent="-285750">
              <a:defRPr sz="3200" b="1">
                <a:solidFill>
                  <a:schemeClr val="tx2"/>
                </a:solidFill>
                <a:latin typeface="Arial" pitchFamily="34" charset="0"/>
                <a:ea typeface="MS PGothic" pitchFamily="34" charset="-128"/>
              </a:defRPr>
            </a:lvl2pPr>
            <a:lvl3pPr marL="1143000" indent="-228600">
              <a:defRPr sz="3200" b="1">
                <a:solidFill>
                  <a:schemeClr val="tx2"/>
                </a:solidFill>
                <a:latin typeface="Arial" pitchFamily="34" charset="0"/>
                <a:ea typeface="MS PGothic" pitchFamily="34" charset="-128"/>
              </a:defRPr>
            </a:lvl3pPr>
            <a:lvl4pPr marL="1600200" indent="-228600">
              <a:defRPr sz="3200" b="1">
                <a:solidFill>
                  <a:schemeClr val="tx2"/>
                </a:solidFill>
                <a:latin typeface="Arial" pitchFamily="34" charset="0"/>
                <a:ea typeface="MS PGothic" pitchFamily="34" charset="-128"/>
              </a:defRPr>
            </a:lvl4pPr>
            <a:lvl5pPr marL="2057400" indent="-228600">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2"/>
                </a:solidFill>
                <a:latin typeface="Arial" pitchFamily="34" charset="0"/>
                <a:ea typeface="MS PGothic" pitchFamily="34" charset="-128"/>
              </a:defRPr>
            </a:lvl9pPr>
          </a:lstStyle>
          <a:p>
            <a:r>
              <a:rPr lang="en-US" sz="1200" b="0">
                <a:solidFill>
                  <a:schemeClr val="tx1"/>
                </a:solidFill>
              </a:rPr>
              <a:t>Horsburgh CR </a:t>
            </a:r>
            <a:r>
              <a:rPr lang="en-US" sz="1200" b="0" i="1">
                <a:solidFill>
                  <a:schemeClr val="tx1"/>
                </a:solidFill>
              </a:rPr>
              <a:t>Chest </a:t>
            </a:r>
            <a:r>
              <a:rPr lang="en-US" sz="1200" b="0">
                <a:solidFill>
                  <a:schemeClr val="tx1"/>
                </a:solidFill>
              </a:rPr>
              <a:t>2010:137:401-09</a:t>
            </a:r>
          </a:p>
        </p:txBody>
      </p:sp>
      <p:sp>
        <p:nvSpPr>
          <p:cNvPr id="6" name="Line 4"/>
          <p:cNvSpPr>
            <a:spLocks noChangeShapeType="1"/>
          </p:cNvSpPr>
          <p:nvPr/>
        </p:nvSpPr>
        <p:spPr bwMode="auto">
          <a:xfrm>
            <a:off x="228600" y="16764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extLst>
      <p:ext uri="{BB962C8B-B14F-4D97-AF65-F5344CB8AC3E}">
        <p14:creationId xmlns:p14="http://schemas.microsoft.com/office/powerpoint/2010/main" val="2138903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381000"/>
            <a:ext cx="7772400" cy="1143000"/>
          </a:xfrm>
        </p:spPr>
        <p:txBody>
          <a:bodyPr/>
          <a:lstStyle/>
          <a:p>
            <a:pPr algn="ctr" eaLnBrk="1" hangingPunct="1"/>
            <a:r>
              <a:rPr lang="en-US" sz="3200" b="1" dirty="0" smtClean="0">
                <a:solidFill>
                  <a:schemeClr val="accent1"/>
                </a:solidFill>
                <a:latin typeface="Arial" pitchFamily="34" charset="0"/>
                <a:cs typeface="Arial" pitchFamily="34" charset="0"/>
              </a:rPr>
              <a:t>Completion with 4R compared to 9H: </a:t>
            </a:r>
            <a:br>
              <a:rPr lang="en-US" sz="3200" b="1" dirty="0" smtClean="0">
                <a:solidFill>
                  <a:schemeClr val="accent1"/>
                </a:solidFill>
                <a:latin typeface="Arial" pitchFamily="34" charset="0"/>
                <a:cs typeface="Arial" pitchFamily="34" charset="0"/>
              </a:rPr>
            </a:br>
            <a:r>
              <a:rPr lang="en-US" sz="3200" b="1" dirty="0" smtClean="0">
                <a:solidFill>
                  <a:schemeClr val="accent1"/>
                </a:solidFill>
                <a:latin typeface="Arial" pitchFamily="34" charset="0"/>
                <a:cs typeface="Arial" pitchFamily="34" charset="0"/>
              </a:rPr>
              <a:t>a randomized trial of 847 patients</a:t>
            </a:r>
          </a:p>
        </p:txBody>
      </p:sp>
      <p:pic>
        <p:nvPicPr>
          <p:cNvPr id="2457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5" y="1905000"/>
            <a:ext cx="8172450"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791200" y="3124200"/>
            <a:ext cx="2451100" cy="400050"/>
          </a:xfrm>
          <a:prstGeom prst="rect">
            <a:avLst/>
          </a:prstGeom>
          <a:noFill/>
        </p:spPr>
        <p:txBody>
          <a:bodyPr wrap="none">
            <a:spAutoFit/>
          </a:bodyPr>
          <a:lstStyle/>
          <a:p>
            <a:pPr>
              <a:defRPr/>
            </a:pPr>
            <a:r>
              <a:rPr lang="en-US" sz="2000" dirty="0">
                <a:solidFill>
                  <a:schemeClr val="bg2">
                    <a:lumMod val="50000"/>
                  </a:schemeClr>
                </a:solidFill>
                <a:latin typeface="Arial" charset="0"/>
                <a:ea typeface="ＭＳ Ｐゴシック" charset="0"/>
                <a:cs typeface="ＭＳ Ｐゴシック" charset="0"/>
              </a:rPr>
              <a:t>78% completed 4R</a:t>
            </a:r>
          </a:p>
        </p:txBody>
      </p:sp>
      <p:sp>
        <p:nvSpPr>
          <p:cNvPr id="7" name="TextBox 6"/>
          <p:cNvSpPr txBox="1"/>
          <p:nvPr/>
        </p:nvSpPr>
        <p:spPr>
          <a:xfrm>
            <a:off x="6083300" y="4400550"/>
            <a:ext cx="2451100" cy="400050"/>
          </a:xfrm>
          <a:prstGeom prst="rect">
            <a:avLst/>
          </a:prstGeom>
          <a:noFill/>
        </p:spPr>
        <p:txBody>
          <a:bodyPr wrap="none">
            <a:spAutoFit/>
          </a:bodyPr>
          <a:lstStyle/>
          <a:p>
            <a:pPr>
              <a:defRPr/>
            </a:pPr>
            <a:r>
              <a:rPr lang="en-US" sz="2000" dirty="0">
                <a:solidFill>
                  <a:schemeClr val="bg2">
                    <a:lumMod val="50000"/>
                  </a:schemeClr>
                </a:solidFill>
                <a:latin typeface="Arial" charset="0"/>
                <a:ea typeface="ＭＳ Ｐゴシック" charset="0"/>
                <a:cs typeface="ＭＳ Ｐゴシック" charset="0"/>
              </a:rPr>
              <a:t>60% completed 9H</a:t>
            </a:r>
          </a:p>
        </p:txBody>
      </p:sp>
      <p:sp>
        <p:nvSpPr>
          <p:cNvPr id="24583" name="TextBox 7"/>
          <p:cNvSpPr txBox="1">
            <a:spLocks noChangeArrowheads="1"/>
          </p:cNvSpPr>
          <p:nvPr/>
        </p:nvSpPr>
        <p:spPr bwMode="auto">
          <a:xfrm>
            <a:off x="533400" y="6324600"/>
            <a:ext cx="33448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2"/>
                </a:solidFill>
                <a:latin typeface="Arial" pitchFamily="34" charset="0"/>
                <a:ea typeface="MS PGothic" pitchFamily="34" charset="-128"/>
              </a:defRPr>
            </a:lvl1pPr>
            <a:lvl2pPr marL="742950" indent="-285750">
              <a:defRPr sz="3200" b="1">
                <a:solidFill>
                  <a:schemeClr val="tx2"/>
                </a:solidFill>
                <a:latin typeface="Arial" pitchFamily="34" charset="0"/>
                <a:ea typeface="MS PGothic" pitchFamily="34" charset="-128"/>
              </a:defRPr>
            </a:lvl2pPr>
            <a:lvl3pPr marL="1143000" indent="-228600">
              <a:defRPr sz="3200" b="1">
                <a:solidFill>
                  <a:schemeClr val="tx2"/>
                </a:solidFill>
                <a:latin typeface="Arial" pitchFamily="34" charset="0"/>
                <a:ea typeface="MS PGothic" pitchFamily="34" charset="-128"/>
              </a:defRPr>
            </a:lvl3pPr>
            <a:lvl4pPr marL="1600200" indent="-228600">
              <a:defRPr sz="3200" b="1">
                <a:solidFill>
                  <a:schemeClr val="tx2"/>
                </a:solidFill>
                <a:latin typeface="Arial" pitchFamily="34" charset="0"/>
                <a:ea typeface="MS PGothic" pitchFamily="34" charset="-128"/>
              </a:defRPr>
            </a:lvl4pPr>
            <a:lvl5pPr marL="2057400" indent="-228600">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2"/>
                </a:solidFill>
                <a:latin typeface="Arial" pitchFamily="34" charset="0"/>
                <a:ea typeface="MS PGothic" pitchFamily="34" charset="-128"/>
              </a:defRPr>
            </a:lvl9pPr>
          </a:lstStyle>
          <a:p>
            <a:r>
              <a:rPr lang="en-US" sz="1200" b="0">
                <a:solidFill>
                  <a:schemeClr val="tx1"/>
                </a:solidFill>
              </a:rPr>
              <a:t>Menzies et al. </a:t>
            </a:r>
            <a:r>
              <a:rPr lang="en-US" sz="1200" b="0" i="1">
                <a:solidFill>
                  <a:schemeClr val="tx1"/>
                </a:solidFill>
              </a:rPr>
              <a:t>Ann Int Med</a:t>
            </a:r>
            <a:r>
              <a:rPr lang="en-US" sz="1200" b="0">
                <a:solidFill>
                  <a:schemeClr val="tx1"/>
                </a:solidFill>
              </a:rPr>
              <a:t> 2008;149:689-697  </a:t>
            </a:r>
          </a:p>
        </p:txBody>
      </p:sp>
      <p:sp>
        <p:nvSpPr>
          <p:cNvPr id="10" name="Line 4"/>
          <p:cNvSpPr>
            <a:spLocks noChangeShapeType="1"/>
          </p:cNvSpPr>
          <p:nvPr/>
        </p:nvSpPr>
        <p:spPr bwMode="auto">
          <a:xfrm>
            <a:off x="228600" y="16764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extLst>
      <p:ext uri="{BB962C8B-B14F-4D97-AF65-F5344CB8AC3E}">
        <p14:creationId xmlns:p14="http://schemas.microsoft.com/office/powerpoint/2010/main" val="433208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762000"/>
            <a:ext cx="7772400" cy="731838"/>
          </a:xfrm>
        </p:spPr>
        <p:txBody>
          <a:bodyPr/>
          <a:lstStyle/>
          <a:p>
            <a:pPr eaLnBrk="1" hangingPunct="1"/>
            <a:r>
              <a:rPr lang="en-US" sz="3200" b="1" dirty="0" smtClean="0">
                <a:solidFill>
                  <a:schemeClr val="accent1"/>
                </a:solidFill>
                <a:latin typeface="Arial" pitchFamily="34" charset="0"/>
                <a:cs typeface="Arial" pitchFamily="34" charset="0"/>
              </a:rPr>
              <a:t>New Option for LTBI Treatment</a:t>
            </a:r>
          </a:p>
        </p:txBody>
      </p:sp>
      <p:sp>
        <p:nvSpPr>
          <p:cNvPr id="25603" name="Content Placeholder 2"/>
          <p:cNvSpPr>
            <a:spLocks noGrp="1"/>
          </p:cNvSpPr>
          <p:nvPr>
            <p:ph sz="quarter" idx="1"/>
          </p:nvPr>
        </p:nvSpPr>
        <p:spPr>
          <a:xfrm>
            <a:off x="609600" y="1981200"/>
            <a:ext cx="8001000" cy="2971800"/>
          </a:xfrm>
        </p:spPr>
        <p:txBody>
          <a:bodyPr/>
          <a:lstStyle/>
          <a:p>
            <a:pPr eaLnBrk="1" hangingPunct="1">
              <a:buClr>
                <a:schemeClr val="accent1"/>
              </a:buClr>
            </a:pPr>
            <a:r>
              <a:rPr lang="en-US" sz="2000" dirty="0" smtClean="0">
                <a:latin typeface="Arial" pitchFamily="34" charset="0"/>
                <a:cs typeface="Arial" pitchFamily="34" charset="0"/>
              </a:rPr>
              <a:t>12 weekly doses of </a:t>
            </a:r>
            <a:r>
              <a:rPr lang="en-US" sz="2000" dirty="0" err="1" smtClean="0">
                <a:latin typeface="Arial" pitchFamily="34" charset="0"/>
                <a:cs typeface="Arial" pitchFamily="34" charset="0"/>
              </a:rPr>
              <a:t>Isoniazid</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Rifapentine</a:t>
            </a:r>
            <a:r>
              <a:rPr lang="en-US" sz="2000" dirty="0" smtClean="0">
                <a:latin typeface="Arial" pitchFamily="34" charset="0"/>
                <a:cs typeface="Arial" pitchFamily="34" charset="0"/>
              </a:rPr>
              <a:t> (INH/RPT) with </a:t>
            </a:r>
            <a:r>
              <a:rPr lang="en-US" sz="2000" dirty="0" smtClean="0">
                <a:solidFill>
                  <a:schemeClr val="accent1"/>
                </a:solidFill>
                <a:latin typeface="Arial" pitchFamily="34" charset="0"/>
                <a:cs typeface="Arial" pitchFamily="34" charset="0"/>
              </a:rPr>
              <a:t>directly observed therapy </a:t>
            </a:r>
            <a:r>
              <a:rPr lang="en-US" sz="2000" dirty="0" smtClean="0">
                <a:latin typeface="Arial" pitchFamily="34" charset="0"/>
                <a:cs typeface="Arial" pitchFamily="34" charset="0"/>
              </a:rPr>
              <a:t>(DOT)</a:t>
            </a:r>
          </a:p>
          <a:p>
            <a:pPr eaLnBrk="1" hangingPunct="1">
              <a:buClr>
                <a:schemeClr val="accent1"/>
              </a:buClr>
            </a:pPr>
            <a:r>
              <a:rPr lang="en-US" sz="2000" dirty="0" smtClean="0">
                <a:latin typeface="Arial" pitchFamily="34" charset="0"/>
                <a:cs typeface="Arial" pitchFamily="34" charset="0"/>
              </a:rPr>
              <a:t>Based on review of randomized clinical trial and two other studies:</a:t>
            </a:r>
          </a:p>
          <a:p>
            <a:pPr lvl="1" eaLnBrk="1" hangingPunct="1">
              <a:buClr>
                <a:schemeClr val="accent1"/>
              </a:buClr>
            </a:pPr>
            <a:r>
              <a:rPr lang="en-US" sz="1800" dirty="0" smtClean="0">
                <a:latin typeface="Arial" pitchFamily="34" charset="0"/>
                <a:cs typeface="Arial" pitchFamily="34" charset="0"/>
              </a:rPr>
              <a:t>As effective as INH for 9 months</a:t>
            </a:r>
          </a:p>
          <a:p>
            <a:pPr lvl="1" eaLnBrk="1" hangingPunct="1">
              <a:buClr>
                <a:schemeClr val="accent1"/>
              </a:buClr>
            </a:pPr>
            <a:r>
              <a:rPr lang="en-US" sz="1800" dirty="0" smtClean="0">
                <a:latin typeface="Arial" pitchFamily="34" charset="0"/>
                <a:cs typeface="Arial" pitchFamily="34" charset="0"/>
              </a:rPr>
              <a:t>More likely to be completed</a:t>
            </a:r>
          </a:p>
          <a:p>
            <a:pPr eaLnBrk="1" hangingPunct="1">
              <a:buClr>
                <a:schemeClr val="accent1"/>
              </a:buClr>
            </a:pPr>
            <a:endParaRPr lang="en-US" sz="2000" dirty="0" smtClean="0">
              <a:latin typeface="Arial" pitchFamily="34" charset="0"/>
              <a:cs typeface="Arial" pitchFamily="34" charset="0"/>
            </a:endParaRPr>
          </a:p>
          <a:p>
            <a:pPr eaLnBrk="1" hangingPunct="1">
              <a:buClr>
                <a:schemeClr val="accent1"/>
              </a:buClr>
            </a:pPr>
            <a:endParaRPr lang="en-US" sz="2000" dirty="0" smtClean="0">
              <a:latin typeface="Arial" pitchFamily="34" charset="0"/>
              <a:cs typeface="Arial" pitchFamily="34" charset="0"/>
            </a:endParaRPr>
          </a:p>
          <a:p>
            <a:pPr eaLnBrk="1" hangingPunct="1">
              <a:buClr>
                <a:schemeClr val="accent1"/>
              </a:buClr>
              <a:buFont typeface="Wingdings 2" pitchFamily="18" charset="2"/>
              <a:buNone/>
            </a:pPr>
            <a:endParaRPr lang="en-US" sz="2000" dirty="0" smtClean="0">
              <a:latin typeface="Arial" pitchFamily="34" charset="0"/>
              <a:cs typeface="Arial" pitchFamily="34" charset="0"/>
            </a:endParaRPr>
          </a:p>
          <a:p>
            <a:pPr eaLnBrk="1" hangingPunct="1">
              <a:buClr>
                <a:schemeClr val="accent1"/>
              </a:buClr>
              <a:buFont typeface="Wingdings 2" pitchFamily="18" charset="2"/>
              <a:buNone/>
            </a:pPr>
            <a:endParaRPr lang="en-US" sz="2000" dirty="0" smtClean="0">
              <a:latin typeface="Arial" pitchFamily="34" charset="0"/>
              <a:cs typeface="Arial" pitchFamily="34" charset="0"/>
            </a:endParaRPr>
          </a:p>
          <a:p>
            <a:pPr eaLnBrk="1" hangingPunct="1">
              <a:buClr>
                <a:schemeClr val="accent1"/>
              </a:buClr>
            </a:pPr>
            <a:endParaRPr lang="en-US" sz="2000" dirty="0" smtClean="0">
              <a:latin typeface="Arial" pitchFamily="34" charset="0"/>
              <a:cs typeface="Arial" pitchFamily="34" charset="0"/>
            </a:endParaRPr>
          </a:p>
          <a:p>
            <a:pPr eaLnBrk="1" hangingPunct="1">
              <a:buClr>
                <a:schemeClr val="accent1"/>
              </a:buClr>
            </a:pPr>
            <a:endParaRPr lang="en-US" sz="2000" dirty="0" smtClean="0">
              <a:latin typeface="Arial" pitchFamily="34" charset="0"/>
              <a:cs typeface="Arial" pitchFamily="34" charset="0"/>
            </a:endParaRPr>
          </a:p>
          <a:p>
            <a:pPr eaLnBrk="1" hangingPunct="1">
              <a:buClr>
                <a:schemeClr val="accent1"/>
              </a:buClr>
            </a:pPr>
            <a:r>
              <a:rPr lang="en-US" sz="2000" dirty="0" smtClean="0">
                <a:latin typeface="Arial" pitchFamily="34" charset="0"/>
                <a:cs typeface="Arial" pitchFamily="34" charset="0"/>
              </a:rPr>
              <a:t>CDC Recommendations in December 9, 2011</a:t>
            </a:r>
          </a:p>
          <a:p>
            <a:pPr lvl="1" eaLnBrk="1" hangingPunct="1">
              <a:buClr>
                <a:schemeClr val="accent1"/>
              </a:buClr>
              <a:buFont typeface="Wingdings 2" pitchFamily="18" charset="2"/>
              <a:buNone/>
            </a:pPr>
            <a:endParaRPr lang="en-US" sz="2000" dirty="0" smtClean="0">
              <a:latin typeface="Arial" pitchFamily="34" charset="0"/>
              <a:cs typeface="Arial" pitchFamily="34" charset="0"/>
            </a:endParaRPr>
          </a:p>
        </p:txBody>
      </p:sp>
      <p:sp>
        <p:nvSpPr>
          <p:cNvPr id="25604" name="TextBox 1"/>
          <p:cNvSpPr txBox="1">
            <a:spLocks noChangeArrowheads="1"/>
          </p:cNvSpPr>
          <p:nvPr/>
        </p:nvSpPr>
        <p:spPr bwMode="auto">
          <a:xfrm>
            <a:off x="3048000" y="63246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2"/>
                </a:solidFill>
                <a:latin typeface="Arial" pitchFamily="34" charset="0"/>
                <a:ea typeface="MS PGothic" pitchFamily="34" charset="-128"/>
              </a:defRPr>
            </a:lvl1pPr>
            <a:lvl2pPr marL="742950" indent="-285750">
              <a:defRPr sz="3200" b="1">
                <a:solidFill>
                  <a:schemeClr val="tx2"/>
                </a:solidFill>
                <a:latin typeface="Arial" pitchFamily="34" charset="0"/>
                <a:ea typeface="MS PGothic" pitchFamily="34" charset="-128"/>
              </a:defRPr>
            </a:lvl2pPr>
            <a:lvl3pPr marL="1143000" indent="-228600">
              <a:defRPr sz="3200" b="1">
                <a:solidFill>
                  <a:schemeClr val="tx2"/>
                </a:solidFill>
                <a:latin typeface="Arial" pitchFamily="34" charset="0"/>
                <a:ea typeface="MS PGothic" pitchFamily="34" charset="-128"/>
              </a:defRPr>
            </a:lvl3pPr>
            <a:lvl4pPr marL="1600200" indent="-228600">
              <a:defRPr sz="3200" b="1">
                <a:solidFill>
                  <a:schemeClr val="tx2"/>
                </a:solidFill>
                <a:latin typeface="Arial" pitchFamily="34" charset="0"/>
                <a:ea typeface="MS PGothic" pitchFamily="34" charset="-128"/>
              </a:defRPr>
            </a:lvl4pPr>
            <a:lvl5pPr marL="2057400" indent="-228600">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2"/>
                </a:solidFill>
                <a:latin typeface="Arial" pitchFamily="34" charset="0"/>
                <a:ea typeface="MS PGothic" pitchFamily="34" charset="-128"/>
              </a:defRPr>
            </a:lvl9pPr>
          </a:lstStyle>
          <a:p>
            <a:r>
              <a:rPr lang="en-US" sz="1400" b="0" i="1">
                <a:solidFill>
                  <a:schemeClr val="tx1"/>
                </a:solidFill>
                <a:cs typeface="Arial" pitchFamily="34" charset="0"/>
              </a:rPr>
              <a:t>MMWR</a:t>
            </a:r>
            <a:r>
              <a:rPr lang="en-US" sz="1400" b="0">
                <a:solidFill>
                  <a:schemeClr val="tx1"/>
                </a:solidFill>
                <a:cs typeface="Arial" pitchFamily="34" charset="0"/>
              </a:rPr>
              <a:t> 2011; Vol 60 No. 48</a:t>
            </a:r>
            <a:endParaRPr lang="en-US" sz="1400" b="0">
              <a:solidFill>
                <a:schemeClr val="tx1"/>
              </a:solidFill>
            </a:endParaRPr>
          </a:p>
        </p:txBody>
      </p:sp>
      <p:pic>
        <p:nvPicPr>
          <p:cNvPr id="2560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4114800"/>
            <a:ext cx="60198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228600" y="16764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custDataLst>
      <p:tags r:id="rId1"/>
    </p:custDataLst>
    <p:extLst>
      <p:ext uri="{BB962C8B-B14F-4D97-AF65-F5344CB8AC3E}">
        <p14:creationId xmlns:p14="http://schemas.microsoft.com/office/powerpoint/2010/main" val="240599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838200" y="304800"/>
            <a:ext cx="7772400" cy="1143000"/>
          </a:xfrm>
        </p:spPr>
        <p:txBody>
          <a:bodyPr>
            <a:normAutofit fontScale="90000"/>
          </a:bodyPr>
          <a:lstStyle/>
          <a:p>
            <a:pPr algn="ctr" eaLnBrk="1" hangingPunct="1">
              <a:defRPr/>
            </a:pPr>
            <a:r>
              <a:rPr lang="en-US" sz="3600" b="1" dirty="0" smtClean="0">
                <a:solidFill>
                  <a:schemeClr val="accent1"/>
                </a:solidFill>
                <a:latin typeface="Arial" pitchFamily="34" charset="0"/>
                <a:ea typeface="ＭＳ Ｐゴシック" pitchFamily="34" charset="-128"/>
              </a:rPr>
              <a:t>TBTC Study 26, PREVENT-TB:  </a:t>
            </a:r>
            <a:r>
              <a:rPr lang="en-US" sz="3100" b="1" dirty="0" smtClean="0">
                <a:solidFill>
                  <a:schemeClr val="accent1"/>
                </a:solidFill>
                <a:latin typeface="Arial" pitchFamily="34" charset="0"/>
                <a:ea typeface="ＭＳ Ｐゴシック" pitchFamily="34" charset="-128"/>
              </a:rPr>
              <a:t/>
            </a:r>
            <a:br>
              <a:rPr lang="en-US" sz="3100" b="1" dirty="0" smtClean="0">
                <a:solidFill>
                  <a:schemeClr val="accent1"/>
                </a:solidFill>
                <a:latin typeface="Arial" pitchFamily="34" charset="0"/>
                <a:ea typeface="ＭＳ Ｐゴシック" pitchFamily="34" charset="-128"/>
              </a:rPr>
            </a:br>
            <a:r>
              <a:rPr lang="en-US" sz="3100" b="1" dirty="0" smtClean="0">
                <a:solidFill>
                  <a:schemeClr val="accent1"/>
                </a:solidFill>
                <a:latin typeface="Arial" pitchFamily="34" charset="0"/>
                <a:ea typeface="ＭＳ Ｐゴシック" pitchFamily="34" charset="-128"/>
              </a:rPr>
              <a:t>A randomized, controlled trial of two regimens for treatment of LTBI </a:t>
            </a:r>
          </a:p>
        </p:txBody>
      </p:sp>
      <p:sp>
        <p:nvSpPr>
          <p:cNvPr id="26628" name="Text Box 4"/>
          <p:cNvSpPr txBox="1">
            <a:spLocks noChangeArrowheads="1"/>
          </p:cNvSpPr>
          <p:nvPr/>
        </p:nvSpPr>
        <p:spPr bwMode="auto">
          <a:xfrm>
            <a:off x="1592263" y="2111375"/>
            <a:ext cx="6283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2"/>
                </a:solidFill>
                <a:latin typeface="Arial" pitchFamily="34" charset="0"/>
                <a:ea typeface="MS PGothic" pitchFamily="34" charset="-128"/>
              </a:defRPr>
            </a:lvl1pPr>
            <a:lvl2pPr marL="742950" indent="-285750">
              <a:defRPr sz="3200" b="1">
                <a:solidFill>
                  <a:schemeClr val="tx2"/>
                </a:solidFill>
                <a:latin typeface="Arial" pitchFamily="34" charset="0"/>
                <a:ea typeface="MS PGothic" pitchFamily="34" charset="-128"/>
              </a:defRPr>
            </a:lvl2pPr>
            <a:lvl3pPr marL="1143000" indent="-228600">
              <a:defRPr sz="3200" b="1">
                <a:solidFill>
                  <a:schemeClr val="tx2"/>
                </a:solidFill>
                <a:latin typeface="Arial" pitchFamily="34" charset="0"/>
                <a:ea typeface="MS PGothic" pitchFamily="34" charset="-128"/>
              </a:defRPr>
            </a:lvl3pPr>
            <a:lvl4pPr marL="1600200" indent="-228600">
              <a:defRPr sz="3200" b="1">
                <a:solidFill>
                  <a:schemeClr val="tx2"/>
                </a:solidFill>
                <a:latin typeface="Arial" pitchFamily="34" charset="0"/>
                <a:ea typeface="MS PGothic" pitchFamily="34" charset="-128"/>
              </a:defRPr>
            </a:lvl4pPr>
            <a:lvl5pPr marL="2057400" indent="-228600">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2"/>
                </a:solidFill>
                <a:latin typeface="Arial" pitchFamily="34" charset="0"/>
                <a:ea typeface="MS PGothic" pitchFamily="34" charset="-128"/>
              </a:defRPr>
            </a:lvl9pPr>
          </a:lstStyle>
          <a:p>
            <a:pPr algn="ctr"/>
            <a:r>
              <a:rPr lang="en-US" sz="2400" b="0">
                <a:solidFill>
                  <a:schemeClr val="tx1"/>
                </a:solidFill>
                <a:latin typeface="Helvetica" charset="0"/>
              </a:rPr>
              <a:t>Patients with LTBI at high risk for reactivation</a:t>
            </a:r>
          </a:p>
          <a:p>
            <a:pPr algn="ctr"/>
            <a:r>
              <a:rPr lang="en-US" sz="2400" b="0">
                <a:solidFill>
                  <a:schemeClr val="tx1"/>
                </a:solidFill>
                <a:latin typeface="Helvetica" charset="0"/>
              </a:rPr>
              <a:t>(mainly close contacts of active cases)</a:t>
            </a:r>
          </a:p>
        </p:txBody>
      </p:sp>
      <p:sp>
        <p:nvSpPr>
          <p:cNvPr id="26629" name="Text Box 5"/>
          <p:cNvSpPr txBox="1">
            <a:spLocks noChangeArrowheads="1"/>
          </p:cNvSpPr>
          <p:nvPr/>
        </p:nvSpPr>
        <p:spPr bwMode="auto">
          <a:xfrm>
            <a:off x="5257800" y="3148013"/>
            <a:ext cx="16208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2"/>
                </a:solidFill>
                <a:latin typeface="Arial" pitchFamily="34" charset="0"/>
                <a:ea typeface="MS PGothic" pitchFamily="34" charset="-128"/>
              </a:defRPr>
            </a:lvl1pPr>
            <a:lvl2pPr marL="742950" indent="-285750">
              <a:defRPr sz="3200" b="1">
                <a:solidFill>
                  <a:schemeClr val="tx2"/>
                </a:solidFill>
                <a:latin typeface="Arial" pitchFamily="34" charset="0"/>
                <a:ea typeface="MS PGothic" pitchFamily="34" charset="-128"/>
              </a:defRPr>
            </a:lvl2pPr>
            <a:lvl3pPr marL="1143000" indent="-228600">
              <a:defRPr sz="3200" b="1">
                <a:solidFill>
                  <a:schemeClr val="tx2"/>
                </a:solidFill>
                <a:latin typeface="Arial" pitchFamily="34" charset="0"/>
                <a:ea typeface="MS PGothic" pitchFamily="34" charset="-128"/>
              </a:defRPr>
            </a:lvl3pPr>
            <a:lvl4pPr marL="1600200" indent="-228600">
              <a:defRPr sz="3200" b="1">
                <a:solidFill>
                  <a:schemeClr val="tx2"/>
                </a:solidFill>
                <a:latin typeface="Arial" pitchFamily="34" charset="0"/>
                <a:ea typeface="MS PGothic" pitchFamily="34" charset="-128"/>
              </a:defRPr>
            </a:lvl4pPr>
            <a:lvl5pPr marL="2057400" indent="-228600">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2"/>
                </a:solidFill>
                <a:latin typeface="Arial" pitchFamily="34" charset="0"/>
                <a:ea typeface="MS PGothic" pitchFamily="34" charset="-128"/>
              </a:defRPr>
            </a:lvl9pPr>
          </a:lstStyle>
          <a:p>
            <a:r>
              <a:rPr lang="en-US" sz="1800" b="0">
                <a:solidFill>
                  <a:schemeClr val="tx1"/>
                </a:solidFill>
                <a:latin typeface="Helvetica" charset="0"/>
              </a:rPr>
              <a:t>randomization</a:t>
            </a:r>
          </a:p>
          <a:p>
            <a:r>
              <a:rPr lang="en-US" sz="1800" b="0">
                <a:solidFill>
                  <a:schemeClr val="tx1"/>
                </a:solidFill>
                <a:latin typeface="Helvetica" charset="0"/>
              </a:rPr>
              <a:t>by household</a:t>
            </a:r>
          </a:p>
        </p:txBody>
      </p:sp>
      <p:sp>
        <p:nvSpPr>
          <p:cNvPr id="26630" name="Text Box 6"/>
          <p:cNvSpPr txBox="1">
            <a:spLocks noChangeArrowheads="1"/>
          </p:cNvSpPr>
          <p:nvPr/>
        </p:nvSpPr>
        <p:spPr bwMode="auto">
          <a:xfrm>
            <a:off x="669925" y="3940175"/>
            <a:ext cx="24876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2"/>
                </a:solidFill>
                <a:latin typeface="Arial" pitchFamily="34" charset="0"/>
                <a:ea typeface="MS PGothic" pitchFamily="34" charset="-128"/>
              </a:defRPr>
            </a:lvl1pPr>
            <a:lvl2pPr marL="742950" indent="-285750">
              <a:defRPr sz="3200" b="1">
                <a:solidFill>
                  <a:schemeClr val="tx2"/>
                </a:solidFill>
                <a:latin typeface="Arial" pitchFamily="34" charset="0"/>
                <a:ea typeface="MS PGothic" pitchFamily="34" charset="-128"/>
              </a:defRPr>
            </a:lvl2pPr>
            <a:lvl3pPr marL="1143000" indent="-228600">
              <a:defRPr sz="3200" b="1">
                <a:solidFill>
                  <a:schemeClr val="tx2"/>
                </a:solidFill>
                <a:latin typeface="Arial" pitchFamily="34" charset="0"/>
                <a:ea typeface="MS PGothic" pitchFamily="34" charset="-128"/>
              </a:defRPr>
            </a:lvl3pPr>
            <a:lvl4pPr marL="1600200" indent="-228600">
              <a:defRPr sz="3200" b="1">
                <a:solidFill>
                  <a:schemeClr val="tx2"/>
                </a:solidFill>
                <a:latin typeface="Arial" pitchFamily="34" charset="0"/>
                <a:ea typeface="MS PGothic" pitchFamily="34" charset="-128"/>
              </a:defRPr>
            </a:lvl4pPr>
            <a:lvl5pPr marL="2057400" indent="-228600">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2"/>
                </a:solidFill>
                <a:latin typeface="Arial" pitchFamily="34" charset="0"/>
                <a:ea typeface="MS PGothic" pitchFamily="34" charset="-128"/>
              </a:defRPr>
            </a:lvl9pPr>
          </a:lstStyle>
          <a:p>
            <a:r>
              <a:rPr lang="en-US" sz="2400" b="0">
                <a:solidFill>
                  <a:schemeClr val="tx1"/>
                </a:solidFill>
                <a:latin typeface="Helvetica" charset="0"/>
              </a:rPr>
              <a:t>9 months of daily</a:t>
            </a:r>
          </a:p>
          <a:p>
            <a:r>
              <a:rPr lang="en-US" sz="2400" b="0">
                <a:solidFill>
                  <a:schemeClr val="tx1"/>
                </a:solidFill>
                <a:latin typeface="Helvetica" charset="0"/>
              </a:rPr>
              <a:t>INH, self-</a:t>
            </a:r>
          </a:p>
          <a:p>
            <a:r>
              <a:rPr lang="en-US" sz="2400" b="0">
                <a:solidFill>
                  <a:schemeClr val="tx1"/>
                </a:solidFill>
                <a:latin typeface="Helvetica" charset="0"/>
              </a:rPr>
              <a:t>administered</a:t>
            </a:r>
          </a:p>
          <a:p>
            <a:r>
              <a:rPr lang="en-US" sz="2400" b="0">
                <a:solidFill>
                  <a:schemeClr val="tx1"/>
                </a:solidFill>
                <a:latin typeface="Helvetica" charset="0"/>
              </a:rPr>
              <a:t>(270 doses)</a:t>
            </a:r>
          </a:p>
        </p:txBody>
      </p:sp>
      <p:sp>
        <p:nvSpPr>
          <p:cNvPr id="26631" name="Text Box 7"/>
          <p:cNvSpPr txBox="1">
            <a:spLocks noChangeArrowheads="1"/>
          </p:cNvSpPr>
          <p:nvPr/>
        </p:nvSpPr>
        <p:spPr bwMode="auto">
          <a:xfrm>
            <a:off x="5165725" y="3940175"/>
            <a:ext cx="30638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2"/>
                </a:solidFill>
                <a:latin typeface="Arial" pitchFamily="34" charset="0"/>
                <a:ea typeface="MS PGothic" pitchFamily="34" charset="-128"/>
              </a:defRPr>
            </a:lvl1pPr>
            <a:lvl2pPr marL="742950" indent="-285750">
              <a:defRPr sz="3200" b="1">
                <a:solidFill>
                  <a:schemeClr val="tx2"/>
                </a:solidFill>
                <a:latin typeface="Arial" pitchFamily="34" charset="0"/>
                <a:ea typeface="MS PGothic" pitchFamily="34" charset="-128"/>
              </a:defRPr>
            </a:lvl2pPr>
            <a:lvl3pPr marL="1143000" indent="-228600">
              <a:defRPr sz="3200" b="1">
                <a:solidFill>
                  <a:schemeClr val="tx2"/>
                </a:solidFill>
                <a:latin typeface="Arial" pitchFamily="34" charset="0"/>
                <a:ea typeface="MS PGothic" pitchFamily="34" charset="-128"/>
              </a:defRPr>
            </a:lvl3pPr>
            <a:lvl4pPr marL="1600200" indent="-228600">
              <a:defRPr sz="3200" b="1">
                <a:solidFill>
                  <a:schemeClr val="tx2"/>
                </a:solidFill>
                <a:latin typeface="Arial" pitchFamily="34" charset="0"/>
                <a:ea typeface="MS PGothic" pitchFamily="34" charset="-128"/>
              </a:defRPr>
            </a:lvl4pPr>
            <a:lvl5pPr marL="2057400" indent="-228600">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2"/>
                </a:solidFill>
                <a:latin typeface="Arial" pitchFamily="34" charset="0"/>
                <a:ea typeface="MS PGothic" pitchFamily="34" charset="-128"/>
              </a:defRPr>
            </a:lvl9pPr>
          </a:lstStyle>
          <a:p>
            <a:r>
              <a:rPr lang="en-US" sz="2400" b="0">
                <a:solidFill>
                  <a:schemeClr val="tx1"/>
                </a:solidFill>
                <a:latin typeface="Helvetica" charset="0"/>
              </a:rPr>
              <a:t>3 months of</a:t>
            </a:r>
          </a:p>
          <a:p>
            <a:r>
              <a:rPr lang="en-US" sz="2400" b="0">
                <a:solidFill>
                  <a:schemeClr val="tx1"/>
                </a:solidFill>
                <a:latin typeface="Helvetica" charset="0"/>
              </a:rPr>
              <a:t>once weekly INH and</a:t>
            </a:r>
          </a:p>
          <a:p>
            <a:r>
              <a:rPr lang="en-US" sz="2400" b="0">
                <a:solidFill>
                  <a:schemeClr val="tx1"/>
                </a:solidFill>
                <a:latin typeface="Helvetica" charset="0"/>
              </a:rPr>
              <a:t>rifapentine by DOT</a:t>
            </a:r>
          </a:p>
          <a:p>
            <a:r>
              <a:rPr lang="en-US" sz="2400" b="0">
                <a:solidFill>
                  <a:schemeClr val="tx1"/>
                </a:solidFill>
                <a:latin typeface="Helvetica" charset="0"/>
              </a:rPr>
              <a:t>(12 doses)</a:t>
            </a:r>
          </a:p>
        </p:txBody>
      </p:sp>
      <p:sp>
        <p:nvSpPr>
          <p:cNvPr id="26632" name="Line 8"/>
          <p:cNvSpPr>
            <a:spLocks noChangeShapeType="1"/>
          </p:cNvSpPr>
          <p:nvPr/>
        </p:nvSpPr>
        <p:spPr bwMode="auto">
          <a:xfrm>
            <a:off x="4191000" y="3048000"/>
            <a:ext cx="10668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3" name="Line 9"/>
          <p:cNvSpPr>
            <a:spLocks noChangeShapeType="1"/>
          </p:cNvSpPr>
          <p:nvPr/>
        </p:nvSpPr>
        <p:spPr bwMode="auto">
          <a:xfrm flipH="1">
            <a:off x="3124200" y="3048000"/>
            <a:ext cx="10668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4" name="Text Box 10"/>
          <p:cNvSpPr txBox="1">
            <a:spLocks noChangeArrowheads="1"/>
          </p:cNvSpPr>
          <p:nvPr/>
        </p:nvSpPr>
        <p:spPr bwMode="auto">
          <a:xfrm>
            <a:off x="947738" y="5862638"/>
            <a:ext cx="7313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2"/>
                </a:solidFill>
                <a:latin typeface="Arial" pitchFamily="34" charset="0"/>
                <a:ea typeface="MS PGothic" pitchFamily="34" charset="-128"/>
              </a:defRPr>
            </a:lvl1pPr>
            <a:lvl2pPr marL="742950" indent="-285750">
              <a:defRPr sz="3200" b="1">
                <a:solidFill>
                  <a:schemeClr val="tx2"/>
                </a:solidFill>
                <a:latin typeface="Arial" pitchFamily="34" charset="0"/>
                <a:ea typeface="MS PGothic" pitchFamily="34" charset="-128"/>
              </a:defRPr>
            </a:lvl2pPr>
            <a:lvl3pPr marL="1143000" indent="-228600">
              <a:defRPr sz="3200" b="1">
                <a:solidFill>
                  <a:schemeClr val="tx2"/>
                </a:solidFill>
                <a:latin typeface="Arial" pitchFamily="34" charset="0"/>
                <a:ea typeface="MS PGothic" pitchFamily="34" charset="-128"/>
              </a:defRPr>
            </a:lvl3pPr>
            <a:lvl4pPr marL="1600200" indent="-228600">
              <a:defRPr sz="3200" b="1">
                <a:solidFill>
                  <a:schemeClr val="tx2"/>
                </a:solidFill>
                <a:latin typeface="Arial" pitchFamily="34" charset="0"/>
                <a:ea typeface="MS PGothic" pitchFamily="34" charset="-128"/>
              </a:defRPr>
            </a:lvl4pPr>
            <a:lvl5pPr marL="2057400" indent="-228600">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2"/>
                </a:solidFill>
                <a:latin typeface="Arial" pitchFamily="34" charset="0"/>
                <a:ea typeface="MS PGothic" pitchFamily="34" charset="-128"/>
              </a:defRPr>
            </a:lvl9pPr>
          </a:lstStyle>
          <a:p>
            <a:pPr algn="ctr"/>
            <a:r>
              <a:rPr lang="en-US" sz="2400" b="0">
                <a:solidFill>
                  <a:schemeClr val="tx1"/>
                </a:solidFill>
                <a:latin typeface="Helvetica" charset="0"/>
              </a:rPr>
              <a:t>Study endpoint: development of active TB at 2 years</a:t>
            </a:r>
          </a:p>
        </p:txBody>
      </p:sp>
      <p:sp>
        <p:nvSpPr>
          <p:cNvPr id="11" name="Line 4"/>
          <p:cNvSpPr>
            <a:spLocks noChangeShapeType="1"/>
          </p:cNvSpPr>
          <p:nvPr/>
        </p:nvSpPr>
        <p:spPr bwMode="auto">
          <a:xfrm>
            <a:off x="228600" y="16764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extLst>
      <p:ext uri="{BB962C8B-B14F-4D97-AF65-F5344CB8AC3E}">
        <p14:creationId xmlns:p14="http://schemas.microsoft.com/office/powerpoint/2010/main" val="197773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0886" y="2209800"/>
            <a:ext cx="4191000" cy="525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endParaRPr lang="en-US" dirty="0" smtClean="0"/>
          </a:p>
        </p:txBody>
      </p:sp>
      <p:sp>
        <p:nvSpPr>
          <p:cNvPr id="4" name="Title 1"/>
          <p:cNvSpPr txBox="1">
            <a:spLocks/>
          </p:cNvSpPr>
          <p:nvPr/>
        </p:nvSpPr>
        <p:spPr>
          <a:xfrm>
            <a:off x="78545" y="152400"/>
            <a:ext cx="433153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t>        </a:t>
            </a:r>
            <a:r>
              <a:rPr lang="en-US" sz="3600" b="1" dirty="0" smtClean="0">
                <a:solidFill>
                  <a:schemeClr val="accent1"/>
                </a:solidFill>
              </a:rPr>
              <a:t>Primary Aim</a:t>
            </a:r>
            <a:endParaRPr lang="en-US" sz="3600" b="1" dirty="0">
              <a:solidFill>
                <a:schemeClr val="accent1"/>
              </a:solidFill>
            </a:endParaRP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0075" y="0"/>
            <a:ext cx="47339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1"/>
          </p:nvPr>
        </p:nvSpPr>
        <p:spPr>
          <a:xfrm>
            <a:off x="27998" y="1600200"/>
            <a:ext cx="4315402" cy="4525963"/>
          </a:xfrm>
        </p:spPr>
        <p:txBody>
          <a:bodyPr/>
          <a:lstStyle/>
          <a:p>
            <a:pPr marL="0" indent="0">
              <a:buNone/>
            </a:pPr>
            <a:r>
              <a:rPr lang="en-US" b="1" dirty="0" smtClean="0"/>
              <a:t>Evaluate the effectiveness of weekly INH-RPT vs daily 9H</a:t>
            </a:r>
          </a:p>
          <a:p>
            <a:pPr marL="0" indent="0">
              <a:buNone/>
            </a:pPr>
            <a:endParaRPr lang="en-US" dirty="0" smtClean="0"/>
          </a:p>
          <a:p>
            <a:pPr marL="0" indent="0">
              <a:buNone/>
            </a:pPr>
            <a:r>
              <a:rPr lang="en-US" b="1" dirty="0" smtClean="0"/>
              <a:t>Primary endpoint:</a:t>
            </a:r>
          </a:p>
          <a:p>
            <a:pPr marL="0" indent="0">
              <a:buNone/>
            </a:pPr>
            <a:r>
              <a:rPr lang="en-US" sz="2400" dirty="0" smtClean="0"/>
              <a:t>Culture-confirmed TB in persons </a:t>
            </a:r>
            <a:r>
              <a:rPr lang="en-US" sz="2400" u="sng" dirty="0" smtClean="0"/>
              <a:t>&gt; </a:t>
            </a:r>
            <a:r>
              <a:rPr lang="en-US" sz="2400" dirty="0" smtClean="0"/>
              <a:t>18 </a:t>
            </a:r>
            <a:r>
              <a:rPr lang="en-US" sz="2400" dirty="0" err="1" smtClean="0"/>
              <a:t>y.o</a:t>
            </a:r>
            <a:r>
              <a:rPr lang="en-US" sz="2400" dirty="0" smtClean="0"/>
              <a:t>. and culture-confirmed or clinical TB in persons &lt; 18 </a:t>
            </a:r>
            <a:r>
              <a:rPr lang="en-US" sz="2400" dirty="0" err="1" smtClean="0"/>
              <a:t>y.o</a:t>
            </a:r>
            <a:r>
              <a:rPr lang="en-US" sz="2400" dirty="0" smtClean="0"/>
              <a:t>.</a:t>
            </a:r>
            <a:endParaRPr lang="en-US" b="1" dirty="0"/>
          </a:p>
        </p:txBody>
      </p:sp>
    </p:spTree>
    <p:extLst>
      <p:ext uri="{BB962C8B-B14F-4D97-AF65-F5344CB8AC3E}">
        <p14:creationId xmlns:p14="http://schemas.microsoft.com/office/powerpoint/2010/main" val="367690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314325" y="915987"/>
            <a:ext cx="85153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ctr" eaLnBrk="1" hangingPunct="1">
              <a:lnSpc>
                <a:spcPct val="85000"/>
              </a:lnSpc>
            </a:pPr>
            <a:r>
              <a:rPr lang="en-US" dirty="0">
                <a:solidFill>
                  <a:schemeClr val="accent1"/>
                </a:solidFill>
                <a:ea typeface="Microsoft YaHei" pitchFamily="34" charset="-122"/>
              </a:rPr>
              <a:t>Secondary Aims</a:t>
            </a:r>
          </a:p>
        </p:txBody>
      </p:sp>
      <p:sp>
        <p:nvSpPr>
          <p:cNvPr id="28675" name="Text Box 2"/>
          <p:cNvSpPr txBox="1">
            <a:spLocks noChangeArrowheads="1"/>
          </p:cNvSpPr>
          <p:nvPr/>
        </p:nvSpPr>
        <p:spPr bwMode="auto">
          <a:xfrm>
            <a:off x="228600" y="1828800"/>
            <a:ext cx="8686800"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20663" indent="-220663">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9pPr>
          </a:lstStyle>
          <a:p>
            <a:pPr eaLnBrk="1" hangingPunct="1">
              <a:lnSpc>
                <a:spcPct val="90000"/>
              </a:lnSpc>
              <a:spcBef>
                <a:spcPts val="2150"/>
              </a:spcBef>
              <a:buClr>
                <a:srgbClr val="FFFFFF"/>
              </a:buClr>
              <a:buFont typeface="Arial" pitchFamily="34" charset="0"/>
              <a:buChar char="•"/>
            </a:pPr>
            <a:r>
              <a:rPr lang="en-US" sz="2800">
                <a:solidFill>
                  <a:schemeClr val="tx1"/>
                </a:solidFill>
                <a:ea typeface="Microsoft YaHei" pitchFamily="34" charset="-122"/>
              </a:rPr>
              <a:t>Evaluate the tolerability of weekly INH-RPT v. daily 9H</a:t>
            </a:r>
          </a:p>
          <a:p>
            <a:pPr eaLnBrk="1" hangingPunct="1">
              <a:lnSpc>
                <a:spcPct val="90000"/>
              </a:lnSpc>
              <a:spcBef>
                <a:spcPts val="2150"/>
              </a:spcBef>
              <a:buClr>
                <a:srgbClr val="FFFFFF"/>
              </a:buClr>
              <a:buFont typeface="Arial" pitchFamily="34" charset="0"/>
              <a:buChar char="•"/>
            </a:pPr>
            <a:r>
              <a:rPr lang="en-US" sz="2800">
                <a:solidFill>
                  <a:schemeClr val="tx1"/>
                </a:solidFill>
                <a:ea typeface="Microsoft YaHei" pitchFamily="34" charset="-122"/>
              </a:rPr>
              <a:t>Secondary endpoints:</a:t>
            </a:r>
          </a:p>
          <a:p>
            <a:pPr lvl="1" eaLnBrk="1" hangingPunct="1">
              <a:lnSpc>
                <a:spcPct val="90000"/>
              </a:lnSpc>
              <a:spcBef>
                <a:spcPts val="475"/>
              </a:spcBef>
              <a:buClr>
                <a:srgbClr val="FFFFFF"/>
              </a:buClr>
              <a:buFont typeface="Arial" pitchFamily="34" charset="0"/>
              <a:buChar char="–"/>
            </a:pPr>
            <a:r>
              <a:rPr lang="en-US" sz="2400" b="0">
                <a:solidFill>
                  <a:schemeClr val="tx1"/>
                </a:solidFill>
                <a:ea typeface="Microsoft YaHei" pitchFamily="34" charset="-122"/>
              </a:rPr>
              <a:t>Treatment completion</a:t>
            </a:r>
          </a:p>
          <a:p>
            <a:pPr lvl="1" eaLnBrk="1" hangingPunct="1">
              <a:lnSpc>
                <a:spcPct val="90000"/>
              </a:lnSpc>
              <a:spcBef>
                <a:spcPts val="475"/>
              </a:spcBef>
              <a:buClr>
                <a:srgbClr val="FFFFFF"/>
              </a:buClr>
              <a:buFont typeface="Arial" pitchFamily="34" charset="0"/>
              <a:buChar char="–"/>
            </a:pPr>
            <a:r>
              <a:rPr lang="en-US" sz="2400" b="0">
                <a:solidFill>
                  <a:schemeClr val="tx1"/>
                </a:solidFill>
                <a:ea typeface="Microsoft YaHei" pitchFamily="34" charset="-122"/>
              </a:rPr>
              <a:t>Permanent drug discontinuation for any reason</a:t>
            </a:r>
          </a:p>
          <a:p>
            <a:pPr lvl="1" eaLnBrk="1" hangingPunct="1">
              <a:lnSpc>
                <a:spcPct val="90000"/>
              </a:lnSpc>
              <a:spcBef>
                <a:spcPts val="475"/>
              </a:spcBef>
              <a:buClr>
                <a:srgbClr val="FFFFFF"/>
              </a:buClr>
              <a:buFont typeface="Arial" pitchFamily="34" charset="0"/>
              <a:buChar char="–"/>
            </a:pPr>
            <a:r>
              <a:rPr lang="en-US" sz="2400" b="0">
                <a:solidFill>
                  <a:schemeClr val="tx1"/>
                </a:solidFill>
                <a:ea typeface="Microsoft YaHei" pitchFamily="34" charset="-122"/>
              </a:rPr>
              <a:t>Drug discontinuation due to adverse drug reaction </a:t>
            </a:r>
          </a:p>
          <a:p>
            <a:pPr lvl="1" eaLnBrk="1" hangingPunct="1">
              <a:lnSpc>
                <a:spcPct val="90000"/>
              </a:lnSpc>
              <a:spcBef>
                <a:spcPts val="475"/>
              </a:spcBef>
              <a:buClr>
                <a:srgbClr val="FFFFFF"/>
              </a:buClr>
              <a:buFont typeface="Arial" pitchFamily="34" charset="0"/>
              <a:buChar char="–"/>
            </a:pPr>
            <a:r>
              <a:rPr lang="en-US" sz="2400" b="0">
                <a:solidFill>
                  <a:schemeClr val="tx1"/>
                </a:solidFill>
                <a:ea typeface="Microsoft YaHei" pitchFamily="34" charset="-122"/>
              </a:rPr>
              <a:t>Grade 3, 4, and 5 toxicity</a:t>
            </a:r>
          </a:p>
          <a:p>
            <a:pPr lvl="1" eaLnBrk="1" hangingPunct="1">
              <a:lnSpc>
                <a:spcPct val="90000"/>
              </a:lnSpc>
              <a:spcBef>
                <a:spcPts val="475"/>
              </a:spcBef>
              <a:buClr>
                <a:srgbClr val="FFFFFF"/>
              </a:buClr>
              <a:buFont typeface="Arial" pitchFamily="34" charset="0"/>
              <a:buChar char="–"/>
            </a:pPr>
            <a:r>
              <a:rPr lang="en-US" sz="2400" b="0">
                <a:solidFill>
                  <a:schemeClr val="tx1"/>
                </a:solidFill>
                <a:ea typeface="Microsoft YaHei" pitchFamily="34" charset="-122"/>
              </a:rPr>
              <a:t>Culture-confirmed or clinical TB in all persons</a:t>
            </a:r>
          </a:p>
          <a:p>
            <a:pPr lvl="1" eaLnBrk="1" hangingPunct="1">
              <a:lnSpc>
                <a:spcPct val="90000"/>
              </a:lnSpc>
              <a:spcBef>
                <a:spcPts val="475"/>
              </a:spcBef>
              <a:buClr>
                <a:srgbClr val="FFFFFF"/>
              </a:buClr>
              <a:buFont typeface="Arial" pitchFamily="34" charset="0"/>
              <a:buChar char="–"/>
            </a:pPr>
            <a:r>
              <a:rPr lang="en-US" sz="2400" b="0">
                <a:solidFill>
                  <a:schemeClr val="tx1"/>
                </a:solidFill>
                <a:ea typeface="Microsoft YaHei" pitchFamily="34" charset="-122"/>
              </a:rPr>
              <a:t>Resistance to study medications among persons developing TB</a:t>
            </a:r>
          </a:p>
        </p:txBody>
      </p:sp>
      <p:sp>
        <p:nvSpPr>
          <p:cNvPr id="4" name="Line 4"/>
          <p:cNvSpPr>
            <a:spLocks noChangeShapeType="1"/>
          </p:cNvSpPr>
          <p:nvPr/>
        </p:nvSpPr>
        <p:spPr bwMode="auto">
          <a:xfrm>
            <a:off x="228600" y="16764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custDataLst>
      <p:tags r:id="rId1"/>
    </p:custDataLst>
    <p:extLst>
      <p:ext uri="{BB962C8B-B14F-4D97-AF65-F5344CB8AC3E}">
        <p14:creationId xmlns:p14="http://schemas.microsoft.com/office/powerpoint/2010/main" val="25967661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458313" y="500306"/>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ctr" eaLnBrk="1" hangingPunct="1">
              <a:lnSpc>
                <a:spcPct val="85000"/>
              </a:lnSpc>
            </a:pPr>
            <a:r>
              <a:rPr lang="en-US" dirty="0">
                <a:solidFill>
                  <a:schemeClr val="accent1"/>
                </a:solidFill>
                <a:ea typeface="Microsoft YaHei" pitchFamily="34" charset="-122"/>
              </a:rPr>
              <a:t>Clinical and Demographic Characteristics </a:t>
            </a:r>
            <a:br>
              <a:rPr lang="en-US" dirty="0">
                <a:solidFill>
                  <a:schemeClr val="accent1"/>
                </a:solidFill>
                <a:ea typeface="Microsoft YaHei" pitchFamily="34" charset="-122"/>
              </a:rPr>
            </a:br>
            <a:r>
              <a:rPr lang="en-US" dirty="0">
                <a:solidFill>
                  <a:schemeClr val="accent1"/>
                </a:solidFill>
                <a:ea typeface="Microsoft YaHei" pitchFamily="34" charset="-122"/>
              </a:rPr>
              <a:t>MITT Population</a:t>
            </a:r>
          </a:p>
        </p:txBody>
      </p:sp>
      <p:graphicFrame>
        <p:nvGraphicFramePr>
          <p:cNvPr id="87097" name="Group 57"/>
          <p:cNvGraphicFramePr>
            <a:graphicFrameLocks noGrp="1"/>
          </p:cNvGraphicFramePr>
          <p:nvPr/>
        </p:nvGraphicFramePr>
        <p:xfrm>
          <a:off x="990600" y="1600200"/>
          <a:ext cx="7162801" cy="4849815"/>
        </p:xfrm>
        <a:graphic>
          <a:graphicData uri="http://schemas.openxmlformats.org/drawingml/2006/table">
            <a:tbl>
              <a:tblPr/>
              <a:tblGrid>
                <a:gridCol w="2652207"/>
                <a:gridCol w="2123608"/>
                <a:gridCol w="2386986"/>
              </a:tblGrid>
              <a:tr h="715963">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Characteristic</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368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9H</a:t>
                      </a:r>
                    </a:p>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N=3,745</a:t>
                      </a: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368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INH-RPT</a:t>
                      </a:r>
                    </a:p>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N=3,986</a:t>
                      </a: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368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Age (median, IQR)</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36 (25-46)</a:t>
                      </a: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37 (25-47)</a:t>
                      </a: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Male sex</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2,004 (54)</a:t>
                      </a: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2,210 (55)</a:t>
                      </a: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Race</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700" b="1" i="0" u="none" strike="noStrike" cap="none" normalizeH="0" baseline="0" dirty="0" smtClean="0">
                        <a:ln>
                          <a:noFill/>
                        </a:ln>
                        <a:solidFill>
                          <a:schemeClr val="tx1"/>
                        </a:solidFill>
                        <a:effectLst/>
                        <a:latin typeface="Arial" pitchFamily="34" charset="0"/>
                        <a:cs typeface="Arial" pitchFamily="34" charset="0"/>
                      </a:endParaRP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700" b="1" i="0" u="none" strike="noStrike" cap="none" normalizeH="0" baseline="0" dirty="0" smtClean="0">
                        <a:ln>
                          <a:noFill/>
                        </a:ln>
                        <a:solidFill>
                          <a:schemeClr val="tx1"/>
                        </a:solidFill>
                        <a:effectLst/>
                        <a:latin typeface="Arial" pitchFamily="34" charset="0"/>
                        <a:cs typeface="Arial" pitchFamily="34" charset="0"/>
                      </a:endParaRP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   White</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2,160 (58)</a:t>
                      </a: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2,296 (58)</a:t>
                      </a: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   Black</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    947 (25)</a:t>
                      </a: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   978 (25)</a:t>
                      </a: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   Asian/Pac. Island</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    490 (13)</a:t>
                      </a: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    494 (12)</a:t>
                      </a: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   Am./Can. Indian</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      33 (1)</a:t>
                      </a: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      84 (2)*</a:t>
                      </a: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   Multiracial (Brazil)</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     115 (3)</a:t>
                      </a: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    134 (3)</a:t>
                      </a: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Ethnicity (US/Can)</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700" b="1" i="0" u="none" strike="noStrike" cap="none" normalizeH="0" baseline="0" smtClean="0">
                        <a:ln>
                          <a:noFill/>
                        </a:ln>
                        <a:solidFill>
                          <a:schemeClr val="tx1"/>
                        </a:solidFill>
                        <a:effectLst/>
                        <a:latin typeface="Arial" pitchFamily="34" charset="0"/>
                        <a:cs typeface="Arial" pitchFamily="34" charset="0"/>
                      </a:endParaRP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700" b="1" i="0" u="none" strike="noStrike" cap="none" normalizeH="0" baseline="0" dirty="0" smtClean="0">
                        <a:ln>
                          <a:noFill/>
                        </a:ln>
                        <a:solidFill>
                          <a:schemeClr val="tx1"/>
                        </a:solidFill>
                        <a:effectLst/>
                        <a:latin typeface="Arial" pitchFamily="34" charset="0"/>
                        <a:cs typeface="Arial" pitchFamily="34" charset="0"/>
                      </a:endParaRP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   Hispanic</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1,442 (43)</a:t>
                      </a: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1,576 (44)</a:t>
                      </a: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   Non-Hispanic</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368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1,899 (57)</a:t>
                      </a: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368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1,966 (56)</a:t>
                      </a: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368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4" name="Line 4"/>
          <p:cNvSpPr>
            <a:spLocks noChangeShapeType="1"/>
          </p:cNvSpPr>
          <p:nvPr/>
        </p:nvSpPr>
        <p:spPr bwMode="auto">
          <a:xfrm>
            <a:off x="228600" y="13716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custDataLst>
      <p:tags r:id="rId1"/>
    </p:custDataLst>
    <p:extLst>
      <p:ext uri="{BB962C8B-B14F-4D97-AF65-F5344CB8AC3E}">
        <p14:creationId xmlns:p14="http://schemas.microsoft.com/office/powerpoint/2010/main" val="13133333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457200" y="517525"/>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ctr" eaLnBrk="1" hangingPunct="1">
              <a:lnSpc>
                <a:spcPct val="85000"/>
              </a:lnSpc>
            </a:pPr>
            <a:r>
              <a:rPr lang="en-US" dirty="0">
                <a:solidFill>
                  <a:schemeClr val="accent1"/>
                </a:solidFill>
                <a:ea typeface="Microsoft YaHei" pitchFamily="34" charset="-122"/>
              </a:rPr>
              <a:t>Clinical and Demographic Characteristics </a:t>
            </a:r>
            <a:br>
              <a:rPr lang="en-US" dirty="0">
                <a:solidFill>
                  <a:schemeClr val="accent1"/>
                </a:solidFill>
                <a:ea typeface="Microsoft YaHei" pitchFamily="34" charset="-122"/>
              </a:rPr>
            </a:br>
            <a:r>
              <a:rPr lang="en-US" dirty="0">
                <a:solidFill>
                  <a:schemeClr val="accent1"/>
                </a:solidFill>
                <a:ea typeface="Microsoft YaHei" pitchFamily="34" charset="-122"/>
              </a:rPr>
              <a:t>MITT Population</a:t>
            </a:r>
          </a:p>
        </p:txBody>
      </p:sp>
      <p:graphicFrame>
        <p:nvGraphicFramePr>
          <p:cNvPr id="2" name="Group 2"/>
          <p:cNvGraphicFramePr>
            <a:graphicFrameLocks noGrp="1"/>
          </p:cNvGraphicFramePr>
          <p:nvPr/>
        </p:nvGraphicFramePr>
        <p:xfrm>
          <a:off x="1522412" y="1633538"/>
          <a:ext cx="6173788" cy="4864103"/>
        </p:xfrm>
        <a:graphic>
          <a:graphicData uri="http://schemas.openxmlformats.org/drawingml/2006/table">
            <a:tbl>
              <a:tblPr/>
              <a:tblGrid>
                <a:gridCol w="2590800"/>
                <a:gridCol w="1754188"/>
                <a:gridCol w="1828800"/>
              </a:tblGrid>
              <a:tr h="715963">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Characteristic</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368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9H</a:t>
                      </a:r>
                    </a:p>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N=3,745</a:t>
                      </a: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368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INH-RPT</a:t>
                      </a:r>
                    </a:p>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N=3,986</a:t>
                      </a: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368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HIV-infected</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     100 (3)</a:t>
                      </a: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    105 (3)</a:t>
                      </a: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BMI (median, IQR)</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27 (23-30)</a:t>
                      </a: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27 (23-31)</a:t>
                      </a: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Site of recruitment</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700" b="1" i="0" u="none" strike="noStrike" cap="none" normalizeH="0" baseline="0" dirty="0" smtClean="0">
                        <a:ln>
                          <a:noFill/>
                        </a:ln>
                        <a:solidFill>
                          <a:schemeClr val="tx1"/>
                        </a:solidFill>
                        <a:effectLst/>
                        <a:latin typeface="Arial" pitchFamily="34" charset="0"/>
                        <a:cs typeface="Arial" pitchFamily="34" charset="0"/>
                      </a:endParaRP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700" b="1" i="0" u="none" strike="noStrike" cap="none" normalizeH="0" baseline="0" dirty="0" smtClean="0">
                        <a:ln>
                          <a:noFill/>
                        </a:ln>
                        <a:solidFill>
                          <a:schemeClr val="tx1"/>
                        </a:solidFill>
                        <a:effectLst/>
                        <a:latin typeface="Arial" pitchFamily="34" charset="0"/>
                        <a:cs typeface="Arial" pitchFamily="34" charset="0"/>
                      </a:endParaRP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   U.S./Canada</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3,341 (89)</a:t>
                      </a: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3,542 (89)</a:t>
                      </a: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   Brazil/Spain</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   404 (11)</a:t>
                      </a: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    444 (11)</a:t>
                      </a: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500" b="1" i="0" u="none" strike="noStrike" cap="none" normalizeH="0" baseline="0" smtClean="0">
                          <a:ln>
                            <a:noFill/>
                          </a:ln>
                          <a:solidFill>
                            <a:schemeClr val="tx1"/>
                          </a:solidFill>
                          <a:effectLst/>
                          <a:latin typeface="Arial" pitchFamily="34" charset="0"/>
                          <a:cs typeface="Arial" pitchFamily="34" charset="0"/>
                        </a:rPr>
                        <a:t>Completed high school</a:t>
                      </a:r>
                    </a:p>
                  </a:txBody>
                  <a:tcPr marL="90000" marR="90000" marT="59147"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2,126 (57)</a:t>
                      </a: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2,269 (57)</a:t>
                      </a: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Jail/prison ever</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   175 (5)</a:t>
                      </a: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   221 (6)</a:t>
                      </a: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Unemployed</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   390 (10)</a:t>
                      </a: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   424 (11)</a:t>
                      </a: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Hx EtOH at enrollment</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1,888 (50)</a:t>
                      </a: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1,929 (48)</a:t>
                      </a: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Hx IDU at enrollment</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   136 (4)</a:t>
                      </a: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   149 (4)</a:t>
                      </a: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Current tobacco</a:t>
                      </a:r>
                    </a:p>
                  </a:txBody>
                  <a:tcPr marL="90000" marR="90000" marT="60912" marB="46800"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368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1,034 (28)</a:t>
                      </a:r>
                    </a:p>
                  </a:txBody>
                  <a:tcPr marL="90000" marR="90000" marT="60912"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368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rPr>
                        <a:t>1,112 (28)</a:t>
                      </a:r>
                    </a:p>
                  </a:txBody>
                  <a:tcPr marL="90000" marR="90000" marT="60912" marB="46800"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368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5" name="Line 4"/>
          <p:cNvSpPr>
            <a:spLocks noChangeShapeType="1"/>
          </p:cNvSpPr>
          <p:nvPr/>
        </p:nvSpPr>
        <p:spPr bwMode="auto">
          <a:xfrm>
            <a:off x="228600" y="13716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custDataLst>
      <p:tags r:id="rId1"/>
    </p:custDataLst>
    <p:extLst>
      <p:ext uri="{BB962C8B-B14F-4D97-AF65-F5344CB8AC3E}">
        <p14:creationId xmlns:p14="http://schemas.microsoft.com/office/powerpoint/2010/main" val="25338858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09600" y="609600"/>
            <a:ext cx="7772400" cy="1143000"/>
          </a:xfrm>
        </p:spPr>
        <p:txBody>
          <a:bodyPr/>
          <a:lstStyle/>
          <a:p>
            <a:pPr eaLnBrk="1" hangingPunct="1"/>
            <a:r>
              <a:rPr lang="en-US" sz="3200" b="1" dirty="0" smtClean="0">
                <a:solidFill>
                  <a:schemeClr val="accent1"/>
                </a:solidFill>
                <a:latin typeface="Arial" pitchFamily="34" charset="0"/>
                <a:ea typeface="MS PGothic" pitchFamily="34" charset="-128"/>
                <a:cs typeface="Arial" pitchFamily="34" charset="0"/>
              </a:rPr>
              <a:t>The burden of latent tuberculosis infection, the reservoir for active TB</a:t>
            </a:r>
          </a:p>
        </p:txBody>
      </p:sp>
      <p:sp>
        <p:nvSpPr>
          <p:cNvPr id="10243" name="Content Placeholder 1"/>
          <p:cNvSpPr>
            <a:spLocks noGrp="1"/>
          </p:cNvSpPr>
          <p:nvPr>
            <p:ph sz="quarter" idx="1"/>
          </p:nvPr>
        </p:nvSpPr>
        <p:spPr>
          <a:xfrm>
            <a:off x="457200" y="2133600"/>
            <a:ext cx="7772400" cy="3505200"/>
          </a:xfrm>
        </p:spPr>
        <p:txBody>
          <a:bodyPr/>
          <a:lstStyle/>
          <a:p>
            <a:pPr eaLnBrk="1" hangingPunct="1">
              <a:buClr>
                <a:schemeClr val="accent1"/>
              </a:buClr>
            </a:pPr>
            <a:r>
              <a:rPr lang="en-US" sz="2400" dirty="0" smtClean="0">
                <a:latin typeface="Arial" pitchFamily="34" charset="0"/>
                <a:ea typeface="MS PGothic" pitchFamily="34" charset="-128"/>
                <a:cs typeface="Arial" pitchFamily="34" charset="0"/>
              </a:rPr>
              <a:t>The World Health Organization estimates that 2 billion persons worldwide (1/3 of the world’</a:t>
            </a:r>
            <a:r>
              <a:rPr lang="en-US" altLang="ja-JP" sz="2400" dirty="0" smtClean="0">
                <a:latin typeface="Arial" pitchFamily="34" charset="0"/>
                <a:ea typeface="MS PGothic" pitchFamily="34" charset="-128"/>
                <a:cs typeface="Arial" pitchFamily="34" charset="0"/>
              </a:rPr>
              <a:t>s population) has latent tuberculosis infection</a:t>
            </a:r>
          </a:p>
          <a:p>
            <a:pPr lvl="1" eaLnBrk="1" hangingPunct="1">
              <a:buClr>
                <a:schemeClr val="accent1"/>
              </a:buClr>
            </a:pPr>
            <a:r>
              <a:rPr lang="en-US" sz="2200" dirty="0" smtClean="0">
                <a:latin typeface="Arial" pitchFamily="34" charset="0"/>
                <a:ea typeface="MS PGothic" pitchFamily="34" charset="-128"/>
                <a:cs typeface="Arial" pitchFamily="34" charset="0"/>
              </a:rPr>
              <a:t>From this reservoir, millions of people will have active tuberculosis (TB) in coming decades</a:t>
            </a:r>
          </a:p>
          <a:p>
            <a:pPr eaLnBrk="1" hangingPunct="1">
              <a:buClr>
                <a:schemeClr val="accent1"/>
              </a:buClr>
            </a:pPr>
            <a:r>
              <a:rPr lang="en-US" sz="2400" dirty="0" smtClean="0">
                <a:latin typeface="Arial" pitchFamily="34" charset="0"/>
                <a:ea typeface="MS PGothic" pitchFamily="34" charset="-128"/>
                <a:cs typeface="Arial" pitchFamily="34" charset="0"/>
              </a:rPr>
              <a:t>In the U.S., it is estimated by a recent NHANES survey that there are roughly 12 million persons with LTBI</a:t>
            </a:r>
          </a:p>
          <a:p>
            <a:pPr eaLnBrk="1" hangingPunct="1">
              <a:buClr>
                <a:schemeClr val="accent1"/>
              </a:buClr>
            </a:pPr>
            <a:r>
              <a:rPr lang="en-US" sz="2400" dirty="0" smtClean="0">
                <a:latin typeface="Arial" pitchFamily="34" charset="0"/>
                <a:ea typeface="MS PGothic" pitchFamily="34" charset="-128"/>
                <a:cs typeface="Arial" pitchFamily="34" charset="0"/>
              </a:rPr>
              <a:t>&gt;70% of TB disease in the US are re-activation TB</a:t>
            </a:r>
          </a:p>
          <a:p>
            <a:pPr eaLnBrk="1" hangingPunct="1">
              <a:buClr>
                <a:schemeClr val="accent1"/>
              </a:buClr>
            </a:pPr>
            <a:endParaRPr lang="en-US" sz="2400" dirty="0" smtClean="0">
              <a:ea typeface="MS PGothic" pitchFamily="34" charset="-128"/>
              <a:cs typeface="Arial" pitchFamily="34" charset="0"/>
            </a:endParaRPr>
          </a:p>
        </p:txBody>
      </p:sp>
      <p:sp>
        <p:nvSpPr>
          <p:cNvPr id="5" name="Line 4"/>
          <p:cNvSpPr>
            <a:spLocks noChangeShapeType="1"/>
          </p:cNvSpPr>
          <p:nvPr/>
        </p:nvSpPr>
        <p:spPr bwMode="auto">
          <a:xfrm>
            <a:off x="228600" y="1905000"/>
            <a:ext cx="85344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extLst>
      <p:ext uri="{BB962C8B-B14F-4D97-AF65-F5344CB8AC3E}">
        <p14:creationId xmlns:p14="http://schemas.microsoft.com/office/powerpoint/2010/main" val="1661504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457200" y="495300"/>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ctr" eaLnBrk="1" hangingPunct="1">
              <a:lnSpc>
                <a:spcPct val="85000"/>
              </a:lnSpc>
            </a:pPr>
            <a:r>
              <a:rPr lang="en-US" dirty="0">
                <a:solidFill>
                  <a:schemeClr val="accent1"/>
                </a:solidFill>
                <a:ea typeface="Microsoft YaHei" pitchFamily="34" charset="-122"/>
              </a:rPr>
              <a:t>Clinical and Demographic Characteristics </a:t>
            </a:r>
            <a:br>
              <a:rPr lang="en-US" dirty="0">
                <a:solidFill>
                  <a:schemeClr val="accent1"/>
                </a:solidFill>
                <a:ea typeface="Microsoft YaHei" pitchFamily="34" charset="-122"/>
              </a:rPr>
            </a:br>
            <a:r>
              <a:rPr lang="en-US" dirty="0">
                <a:solidFill>
                  <a:schemeClr val="accent1"/>
                </a:solidFill>
                <a:ea typeface="Microsoft YaHei" pitchFamily="34" charset="-122"/>
              </a:rPr>
              <a:t>MITT Population</a:t>
            </a:r>
          </a:p>
        </p:txBody>
      </p:sp>
      <p:graphicFrame>
        <p:nvGraphicFramePr>
          <p:cNvPr id="2" name="Group 2"/>
          <p:cNvGraphicFramePr>
            <a:graphicFrameLocks noGrp="1"/>
          </p:cNvGraphicFramePr>
          <p:nvPr/>
        </p:nvGraphicFramePr>
        <p:xfrm>
          <a:off x="1217612" y="1905000"/>
          <a:ext cx="6630988" cy="4273697"/>
        </p:xfrm>
        <a:graphic>
          <a:graphicData uri="http://schemas.openxmlformats.org/drawingml/2006/table">
            <a:tbl>
              <a:tblPr/>
              <a:tblGrid>
                <a:gridCol w="2667000"/>
                <a:gridCol w="1982788"/>
                <a:gridCol w="1981200"/>
              </a:tblGrid>
              <a:tr h="715899">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dirty="0" smtClean="0">
                          <a:ln>
                            <a:noFill/>
                          </a:ln>
                          <a:solidFill>
                            <a:schemeClr val="tx1"/>
                          </a:solidFill>
                          <a:effectLst/>
                          <a:latin typeface="Arial" pitchFamily="34" charset="0"/>
                          <a:cs typeface="Arial" pitchFamily="34" charset="0"/>
                        </a:rPr>
                        <a:t>Characteristic</a:t>
                      </a:r>
                    </a:p>
                  </a:txBody>
                  <a:tcPr marL="90000" marR="90000" marT="60907" marB="46796"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368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dirty="0" smtClean="0">
                          <a:ln>
                            <a:noFill/>
                          </a:ln>
                          <a:solidFill>
                            <a:schemeClr val="tx1"/>
                          </a:solidFill>
                          <a:effectLst/>
                          <a:latin typeface="Arial" pitchFamily="34" charset="0"/>
                          <a:cs typeface="Arial" pitchFamily="34" charset="0"/>
                        </a:rPr>
                        <a:t>9H</a:t>
                      </a:r>
                    </a:p>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dirty="0" smtClean="0">
                          <a:ln>
                            <a:noFill/>
                          </a:ln>
                          <a:solidFill>
                            <a:schemeClr val="tx1"/>
                          </a:solidFill>
                          <a:effectLst/>
                          <a:latin typeface="Arial" pitchFamily="34" charset="0"/>
                          <a:cs typeface="Arial" pitchFamily="34" charset="0"/>
                        </a:rPr>
                        <a:t>N=3,745</a:t>
                      </a:r>
                    </a:p>
                  </a:txBody>
                  <a:tcPr marL="90000" marR="90000" marT="60907" marB="467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368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smtClean="0">
                          <a:ln>
                            <a:noFill/>
                          </a:ln>
                          <a:solidFill>
                            <a:schemeClr val="tx1"/>
                          </a:solidFill>
                          <a:effectLst/>
                          <a:latin typeface="Arial" pitchFamily="34" charset="0"/>
                          <a:cs typeface="Arial" pitchFamily="34" charset="0"/>
                        </a:rPr>
                        <a:t>INH-RPT</a:t>
                      </a:r>
                    </a:p>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smtClean="0">
                          <a:ln>
                            <a:noFill/>
                          </a:ln>
                          <a:solidFill>
                            <a:schemeClr val="tx1"/>
                          </a:solidFill>
                          <a:effectLst/>
                          <a:latin typeface="Arial" pitchFamily="34" charset="0"/>
                          <a:cs typeface="Arial" pitchFamily="34" charset="0"/>
                        </a:rPr>
                        <a:t>N=3,986</a:t>
                      </a:r>
                    </a:p>
                  </a:txBody>
                  <a:tcPr marL="90000" marR="90000" marT="60907" marB="46796"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368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982">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dirty="0" smtClean="0">
                          <a:ln>
                            <a:noFill/>
                          </a:ln>
                          <a:solidFill>
                            <a:schemeClr val="tx1"/>
                          </a:solidFill>
                          <a:effectLst/>
                          <a:latin typeface="Arial" pitchFamily="34" charset="0"/>
                          <a:cs typeface="Arial" pitchFamily="34" charset="0"/>
                        </a:rPr>
                        <a:t>Indication for TLI</a:t>
                      </a:r>
                    </a:p>
                  </a:txBody>
                  <a:tcPr marL="90000" marR="90000" marT="60907" marB="46796"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900" b="1" i="0" u="none" strike="noStrike" cap="none" normalizeH="0" baseline="0" dirty="0" smtClean="0">
                        <a:ln>
                          <a:noFill/>
                        </a:ln>
                        <a:solidFill>
                          <a:schemeClr val="tx1"/>
                        </a:solidFill>
                        <a:effectLst/>
                        <a:latin typeface="Arial" pitchFamily="34" charset="0"/>
                        <a:cs typeface="Arial" pitchFamily="34" charset="0"/>
                      </a:endParaRPr>
                    </a:p>
                  </a:txBody>
                  <a:tcPr marL="90000" marR="90000" marT="60907" marB="467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900" b="1" i="0" u="none" strike="noStrike" cap="none" normalizeH="0" baseline="0" dirty="0" smtClean="0">
                        <a:ln>
                          <a:noFill/>
                        </a:ln>
                        <a:solidFill>
                          <a:schemeClr val="tx1"/>
                        </a:solidFill>
                        <a:effectLst/>
                        <a:latin typeface="Arial" pitchFamily="34" charset="0"/>
                        <a:cs typeface="Arial" pitchFamily="34" charset="0"/>
                      </a:endParaRPr>
                    </a:p>
                  </a:txBody>
                  <a:tcPr marL="90000" marR="90000" marT="60907" marB="46796"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791">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dirty="0" smtClean="0">
                          <a:ln>
                            <a:noFill/>
                          </a:ln>
                          <a:solidFill>
                            <a:schemeClr val="tx1"/>
                          </a:solidFill>
                          <a:effectLst/>
                          <a:latin typeface="Arial" pitchFamily="34" charset="0"/>
                          <a:cs typeface="Arial" pitchFamily="34" charset="0"/>
                        </a:rPr>
                        <a:t>   Close contact</a:t>
                      </a:r>
                    </a:p>
                  </a:txBody>
                  <a:tcPr marL="90000" marR="90000" marT="60907" marB="46796"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dirty="0" smtClean="0">
                          <a:ln>
                            <a:noFill/>
                          </a:ln>
                          <a:solidFill>
                            <a:schemeClr val="tx1"/>
                          </a:solidFill>
                          <a:effectLst/>
                          <a:latin typeface="Arial" pitchFamily="34" charset="0"/>
                          <a:cs typeface="Arial" pitchFamily="34" charset="0"/>
                        </a:rPr>
                        <a:t>2,609 (70)</a:t>
                      </a:r>
                    </a:p>
                  </a:txBody>
                  <a:tcPr marL="90000" marR="90000" marT="60907" marB="467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dirty="0" smtClean="0">
                          <a:ln>
                            <a:noFill/>
                          </a:ln>
                          <a:solidFill>
                            <a:schemeClr val="tx1"/>
                          </a:solidFill>
                          <a:effectLst/>
                          <a:latin typeface="Arial" pitchFamily="34" charset="0"/>
                          <a:cs typeface="Arial" pitchFamily="34" charset="0"/>
                        </a:rPr>
                        <a:t>2,857 (72)</a:t>
                      </a:r>
                    </a:p>
                  </a:txBody>
                  <a:tcPr marL="90000" marR="90000" marT="60907" marB="46796"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261">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dirty="0" smtClean="0">
                          <a:ln>
                            <a:noFill/>
                          </a:ln>
                          <a:solidFill>
                            <a:schemeClr val="tx1"/>
                          </a:solidFill>
                          <a:effectLst/>
                          <a:latin typeface="Arial" pitchFamily="34" charset="0"/>
                          <a:cs typeface="Arial" pitchFamily="34" charset="0"/>
                        </a:rPr>
                        <a:t>   Recent TST converter</a:t>
                      </a:r>
                    </a:p>
                  </a:txBody>
                  <a:tcPr marL="90000" marR="90000" marT="60907" marB="46796"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dirty="0" smtClean="0">
                          <a:ln>
                            <a:noFill/>
                          </a:ln>
                          <a:solidFill>
                            <a:schemeClr val="tx1"/>
                          </a:solidFill>
                          <a:effectLst/>
                          <a:latin typeface="Arial" pitchFamily="34" charset="0"/>
                          <a:cs typeface="Arial" pitchFamily="34" charset="0"/>
                        </a:rPr>
                        <a:t>   972 (26)</a:t>
                      </a:r>
                    </a:p>
                  </a:txBody>
                  <a:tcPr marL="90000" marR="90000" marT="60907" marB="467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dirty="0" smtClean="0">
                          <a:ln>
                            <a:noFill/>
                          </a:ln>
                          <a:solidFill>
                            <a:schemeClr val="tx1"/>
                          </a:solidFill>
                          <a:effectLst/>
                          <a:latin typeface="Arial" pitchFamily="34" charset="0"/>
                          <a:cs typeface="Arial" pitchFamily="34" charset="0"/>
                        </a:rPr>
                        <a:t>   953 (24)</a:t>
                      </a:r>
                    </a:p>
                  </a:txBody>
                  <a:tcPr marL="90000" marR="90000" marT="60907" marB="46796"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791">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smtClean="0">
                          <a:ln>
                            <a:noFill/>
                          </a:ln>
                          <a:solidFill>
                            <a:schemeClr val="tx1"/>
                          </a:solidFill>
                          <a:effectLst/>
                          <a:latin typeface="Arial" pitchFamily="34" charset="0"/>
                          <a:cs typeface="Arial" pitchFamily="34" charset="0"/>
                        </a:rPr>
                        <a:t>   HIV-infected</a:t>
                      </a:r>
                    </a:p>
                  </a:txBody>
                  <a:tcPr marL="90000" marR="90000" marT="60907" marB="46796"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dirty="0" smtClean="0">
                          <a:ln>
                            <a:noFill/>
                          </a:ln>
                          <a:solidFill>
                            <a:schemeClr val="tx1"/>
                          </a:solidFill>
                          <a:effectLst/>
                          <a:latin typeface="Arial" pitchFamily="34" charset="0"/>
                          <a:cs typeface="Arial" pitchFamily="34" charset="0"/>
                        </a:rPr>
                        <a:t>     74 (2)</a:t>
                      </a:r>
                    </a:p>
                  </a:txBody>
                  <a:tcPr marL="90000" marR="90000" marT="60907" marB="467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dirty="0" smtClean="0">
                          <a:ln>
                            <a:noFill/>
                          </a:ln>
                          <a:solidFill>
                            <a:schemeClr val="tx1"/>
                          </a:solidFill>
                          <a:effectLst/>
                          <a:latin typeface="Arial" pitchFamily="34" charset="0"/>
                          <a:cs typeface="Arial" pitchFamily="34" charset="0"/>
                        </a:rPr>
                        <a:t>     87 (2)</a:t>
                      </a:r>
                    </a:p>
                  </a:txBody>
                  <a:tcPr marL="90000" marR="90000" marT="60907" marB="46796"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791">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smtClean="0">
                          <a:ln>
                            <a:noFill/>
                          </a:ln>
                          <a:solidFill>
                            <a:schemeClr val="tx1"/>
                          </a:solidFill>
                          <a:effectLst/>
                          <a:latin typeface="Arial" pitchFamily="34" charset="0"/>
                          <a:cs typeface="Arial" pitchFamily="34" charset="0"/>
                        </a:rPr>
                        <a:t>   Fibrosis on CXR</a:t>
                      </a:r>
                    </a:p>
                  </a:txBody>
                  <a:tcPr marL="90000" marR="90000" marT="60907" marB="46796"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dirty="0" smtClean="0">
                          <a:ln>
                            <a:noFill/>
                          </a:ln>
                          <a:solidFill>
                            <a:schemeClr val="tx1"/>
                          </a:solidFill>
                          <a:effectLst/>
                          <a:latin typeface="Arial" pitchFamily="34" charset="0"/>
                          <a:cs typeface="Arial" pitchFamily="34" charset="0"/>
                        </a:rPr>
                        <a:t>     90 (2)</a:t>
                      </a:r>
                    </a:p>
                  </a:txBody>
                  <a:tcPr marL="90000" marR="90000" marT="60907" marB="467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dirty="0" smtClean="0">
                          <a:ln>
                            <a:noFill/>
                          </a:ln>
                          <a:solidFill>
                            <a:schemeClr val="tx1"/>
                          </a:solidFill>
                          <a:effectLst/>
                          <a:latin typeface="Arial" pitchFamily="34" charset="0"/>
                          <a:cs typeface="Arial" pitchFamily="34" charset="0"/>
                        </a:rPr>
                        <a:t>     89 (2)</a:t>
                      </a:r>
                    </a:p>
                  </a:txBody>
                  <a:tcPr marL="90000" marR="90000" marT="60907" marB="46796"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261">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smtClean="0">
                          <a:ln>
                            <a:noFill/>
                          </a:ln>
                          <a:solidFill>
                            <a:schemeClr val="tx1"/>
                          </a:solidFill>
                          <a:effectLst/>
                          <a:latin typeface="Arial" pitchFamily="34" charset="0"/>
                          <a:cs typeface="Arial" pitchFamily="34" charset="0"/>
                        </a:rPr>
                        <a:t>Co-morbid liver disease</a:t>
                      </a:r>
                    </a:p>
                  </a:txBody>
                  <a:tcPr marL="90000" marR="90000" marT="60907" marB="46796"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900" b="1" i="0" u="none" strike="noStrike" cap="none" normalizeH="0" baseline="0" dirty="0" smtClean="0">
                        <a:ln>
                          <a:noFill/>
                        </a:ln>
                        <a:solidFill>
                          <a:schemeClr val="tx1"/>
                        </a:solidFill>
                        <a:effectLst/>
                        <a:latin typeface="Arial" pitchFamily="34" charset="0"/>
                        <a:cs typeface="Arial" pitchFamily="34" charset="0"/>
                      </a:endParaRPr>
                    </a:p>
                  </a:txBody>
                  <a:tcPr marL="90000" marR="90000" marT="60907" marB="467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900" b="1" i="0" u="none" strike="noStrike" cap="none" normalizeH="0" baseline="0" dirty="0" smtClean="0">
                        <a:ln>
                          <a:noFill/>
                        </a:ln>
                        <a:solidFill>
                          <a:schemeClr val="tx1"/>
                        </a:solidFill>
                        <a:effectLst/>
                        <a:latin typeface="Arial" pitchFamily="34" charset="0"/>
                        <a:cs typeface="Arial" pitchFamily="34" charset="0"/>
                      </a:endParaRPr>
                    </a:p>
                  </a:txBody>
                  <a:tcPr marL="90000" marR="90000" marT="60907" marB="46796"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791">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smtClean="0">
                          <a:ln>
                            <a:noFill/>
                          </a:ln>
                          <a:solidFill>
                            <a:schemeClr val="tx1"/>
                          </a:solidFill>
                          <a:effectLst/>
                          <a:latin typeface="Arial" pitchFamily="34" charset="0"/>
                          <a:cs typeface="Arial" pitchFamily="34" charset="0"/>
                        </a:rPr>
                        <a:t>   HCV</a:t>
                      </a:r>
                    </a:p>
                  </a:txBody>
                  <a:tcPr marL="90000" marR="90000" marT="60907" marB="46796"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dirty="0" smtClean="0">
                          <a:ln>
                            <a:noFill/>
                          </a:ln>
                          <a:solidFill>
                            <a:schemeClr val="tx1"/>
                          </a:solidFill>
                          <a:effectLst/>
                          <a:latin typeface="Arial" pitchFamily="34" charset="0"/>
                          <a:cs typeface="Arial" pitchFamily="34" charset="0"/>
                        </a:rPr>
                        <a:t>     97 (3)</a:t>
                      </a:r>
                    </a:p>
                  </a:txBody>
                  <a:tcPr marL="90000" marR="90000" marT="60907" marB="467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dirty="0" smtClean="0">
                          <a:ln>
                            <a:noFill/>
                          </a:ln>
                          <a:solidFill>
                            <a:schemeClr val="tx1"/>
                          </a:solidFill>
                          <a:effectLst/>
                          <a:latin typeface="Arial" pitchFamily="34" charset="0"/>
                          <a:cs typeface="Arial" pitchFamily="34" charset="0"/>
                        </a:rPr>
                        <a:t>     99 (3)</a:t>
                      </a:r>
                    </a:p>
                  </a:txBody>
                  <a:tcPr marL="90000" marR="90000" marT="60907" marB="46796"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982">
                <a:tc>
                  <a:txBody>
                    <a:bodyPr/>
                    <a:lstStyle/>
                    <a:p>
                      <a:pPr marL="0" marR="0" lvl="0" indent="0" algn="l"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smtClean="0">
                          <a:ln>
                            <a:noFill/>
                          </a:ln>
                          <a:solidFill>
                            <a:schemeClr val="tx1"/>
                          </a:solidFill>
                          <a:effectLst/>
                          <a:latin typeface="Arial" pitchFamily="34" charset="0"/>
                          <a:cs typeface="Arial" pitchFamily="34" charset="0"/>
                        </a:rPr>
                        <a:t>   HBV</a:t>
                      </a:r>
                    </a:p>
                  </a:txBody>
                  <a:tcPr marL="90000" marR="90000" marT="60907" marB="46796" horzOverflow="overflow">
                    <a:lnL w="1368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dirty="0" smtClean="0">
                          <a:ln>
                            <a:noFill/>
                          </a:ln>
                          <a:solidFill>
                            <a:schemeClr val="tx1"/>
                          </a:solidFill>
                          <a:effectLst/>
                          <a:latin typeface="Arial" pitchFamily="34" charset="0"/>
                          <a:cs typeface="Arial" pitchFamily="34" charset="0"/>
                        </a:rPr>
                        <a:t>     60 (2)</a:t>
                      </a:r>
                    </a:p>
                  </a:txBody>
                  <a:tcPr marL="90000" marR="90000" marT="60907" marB="467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900" b="1" i="0" u="none" strike="noStrike" cap="none" normalizeH="0" baseline="0" dirty="0" smtClean="0">
                          <a:ln>
                            <a:noFill/>
                          </a:ln>
                          <a:solidFill>
                            <a:schemeClr val="tx1"/>
                          </a:solidFill>
                          <a:effectLst/>
                          <a:latin typeface="Arial" pitchFamily="34" charset="0"/>
                          <a:cs typeface="Arial" pitchFamily="34" charset="0"/>
                        </a:rPr>
                        <a:t>     42 (1)</a:t>
                      </a:r>
                    </a:p>
                  </a:txBody>
                  <a:tcPr marL="90000" marR="90000" marT="60907" marB="46796" horzOverflow="overflow">
                    <a:lnL w="12700" cap="flat" cmpd="sng" algn="ctr">
                      <a:solidFill>
                        <a:schemeClr val="tx1"/>
                      </a:solidFill>
                      <a:prstDash val="solid"/>
                      <a:round/>
                      <a:headEnd type="none" w="med" len="med"/>
                      <a:tailEnd type="none" w="med" len="med"/>
                    </a:lnL>
                    <a:lnR w="1368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4" name="Line 4"/>
          <p:cNvSpPr>
            <a:spLocks noChangeShapeType="1"/>
          </p:cNvSpPr>
          <p:nvPr/>
        </p:nvSpPr>
        <p:spPr bwMode="auto">
          <a:xfrm>
            <a:off x="228600" y="13716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custDataLst>
      <p:tags r:id="rId1"/>
    </p:custDataLst>
    <p:extLst>
      <p:ext uri="{BB962C8B-B14F-4D97-AF65-F5344CB8AC3E}">
        <p14:creationId xmlns:p14="http://schemas.microsoft.com/office/powerpoint/2010/main" val="24770297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8800"/>
            <a:ext cx="7000875"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ChangeArrowheads="1"/>
          </p:cNvSpPr>
          <p:nvPr/>
        </p:nvSpPr>
        <p:spPr bwMode="auto">
          <a:xfrm>
            <a:off x="1143000" y="457200"/>
            <a:ext cx="655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dirty="0">
                <a:solidFill>
                  <a:schemeClr val="accent1"/>
                </a:solidFill>
              </a:rPr>
              <a:t>TBTC Study 26, PREVENT-TB</a:t>
            </a:r>
            <a:r>
              <a:rPr lang="en-US" sz="3200" b="1" dirty="0">
                <a:solidFill>
                  <a:schemeClr val="accent1"/>
                </a:solidFill>
                <a:cs typeface="Arial" pitchFamily="34" charset="0"/>
              </a:rPr>
              <a:t>:</a:t>
            </a:r>
          </a:p>
          <a:p>
            <a:pPr algn="ctr"/>
            <a:r>
              <a:rPr lang="en-US" sz="3200" b="1" dirty="0">
                <a:solidFill>
                  <a:schemeClr val="accent1"/>
                </a:solidFill>
                <a:cs typeface="Arial" pitchFamily="34" charset="0"/>
              </a:rPr>
              <a:t>Outcomes </a:t>
            </a:r>
            <a:endParaRPr lang="en-US" sz="3200" b="1" dirty="0"/>
          </a:p>
        </p:txBody>
      </p:sp>
      <p:sp>
        <p:nvSpPr>
          <p:cNvPr id="4" name="Line 4"/>
          <p:cNvSpPr>
            <a:spLocks noChangeShapeType="1"/>
          </p:cNvSpPr>
          <p:nvPr/>
        </p:nvSpPr>
        <p:spPr bwMode="auto">
          <a:xfrm>
            <a:off x="228600" y="16764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extLst>
      <p:ext uri="{BB962C8B-B14F-4D97-AF65-F5344CB8AC3E}">
        <p14:creationId xmlns:p14="http://schemas.microsoft.com/office/powerpoint/2010/main" val="1080382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85344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530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314325" y="609600"/>
            <a:ext cx="851535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ctr" eaLnBrk="1" hangingPunct="1">
              <a:lnSpc>
                <a:spcPct val="85000"/>
              </a:lnSpc>
            </a:pPr>
            <a:r>
              <a:rPr lang="en-US" dirty="0">
                <a:solidFill>
                  <a:schemeClr val="accent1"/>
                </a:solidFill>
                <a:ea typeface="Microsoft YaHei" pitchFamily="34" charset="-122"/>
              </a:rPr>
              <a:t>Cumulative TB Rate</a:t>
            </a:r>
            <a:br>
              <a:rPr lang="en-US" dirty="0">
                <a:solidFill>
                  <a:schemeClr val="accent1"/>
                </a:solidFill>
                <a:ea typeface="Microsoft YaHei" pitchFamily="34" charset="-122"/>
              </a:rPr>
            </a:br>
            <a:r>
              <a:rPr lang="en-US" sz="2800" dirty="0">
                <a:solidFill>
                  <a:schemeClr val="accent1"/>
                </a:solidFill>
                <a:ea typeface="Microsoft YaHei" pitchFamily="34" charset="-122"/>
              </a:rPr>
              <a:t>33 months from enrollment—MITT </a:t>
            </a:r>
          </a:p>
        </p:txBody>
      </p:sp>
      <p:sp>
        <p:nvSpPr>
          <p:cNvPr id="35843" name="Rectangle 2"/>
          <p:cNvSpPr>
            <a:spLocks noChangeArrowheads="1"/>
          </p:cNvSpPr>
          <p:nvPr/>
        </p:nvSpPr>
        <p:spPr bwMode="auto">
          <a:xfrm>
            <a:off x="1676400" y="1600200"/>
            <a:ext cx="579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sz="1800" b="0">
              <a:solidFill>
                <a:schemeClr val="tx1"/>
              </a:solidFill>
              <a:ea typeface="Microsoft YaHei" pitchFamily="34" charset="-122"/>
            </a:endParaRPr>
          </a:p>
        </p:txBody>
      </p:sp>
      <p:sp>
        <p:nvSpPr>
          <p:cNvPr id="35844" name="AutoShape 3"/>
          <p:cNvSpPr>
            <a:spLocks noChangeAspect="1" noChangeArrowheads="1"/>
          </p:cNvSpPr>
          <p:nvPr/>
        </p:nvSpPr>
        <p:spPr bwMode="auto">
          <a:xfrm>
            <a:off x="882650" y="1752600"/>
            <a:ext cx="73787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sz="1800" b="0">
              <a:solidFill>
                <a:schemeClr val="tx1"/>
              </a:solidFill>
              <a:ea typeface="Microsoft YaHei" pitchFamily="34" charset="-122"/>
            </a:endParaRPr>
          </a:p>
        </p:txBody>
      </p:sp>
      <p:sp>
        <p:nvSpPr>
          <p:cNvPr id="35845" name="Text Box 4"/>
          <p:cNvSpPr txBox="1">
            <a:spLocks noChangeArrowheads="1"/>
          </p:cNvSpPr>
          <p:nvPr/>
        </p:nvSpPr>
        <p:spPr bwMode="auto">
          <a:xfrm>
            <a:off x="3429000" y="640080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eaLnBrk="1" hangingPunct="1"/>
            <a:r>
              <a:rPr lang="en-US" sz="1600" b="0">
                <a:solidFill>
                  <a:srgbClr val="FFFFFF"/>
                </a:solidFill>
                <a:ea typeface="Microsoft YaHei" pitchFamily="34" charset="-122"/>
              </a:rPr>
              <a:t>Log-rank P-value: 0.06</a:t>
            </a:r>
          </a:p>
        </p:txBody>
      </p:sp>
      <p:pic>
        <p:nvPicPr>
          <p:cNvPr id="3584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100" y="1747837"/>
            <a:ext cx="73787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228600" y="16764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custDataLst>
      <p:tags r:id="rId1"/>
    </p:custDataLst>
    <p:extLst>
      <p:ext uri="{BB962C8B-B14F-4D97-AF65-F5344CB8AC3E}">
        <p14:creationId xmlns:p14="http://schemas.microsoft.com/office/powerpoint/2010/main" val="622837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a:xfrm>
            <a:off x="685800" y="381000"/>
            <a:ext cx="7772400" cy="1143000"/>
          </a:xfrm>
        </p:spPr>
        <p:txBody>
          <a:bodyPr/>
          <a:lstStyle/>
          <a:p>
            <a:pPr algn="ctr" eaLnBrk="1" hangingPunct="1"/>
            <a:r>
              <a:rPr lang="en-US" sz="3200" b="1" dirty="0" smtClean="0">
                <a:solidFill>
                  <a:schemeClr val="accent1"/>
                </a:solidFill>
                <a:latin typeface="Arial" pitchFamily="34" charset="0"/>
                <a:ea typeface="MS PGothic" pitchFamily="34" charset="-128"/>
              </a:rPr>
              <a:t>TBTC Study 26, PREVENT-TB </a:t>
            </a:r>
            <a:r>
              <a:rPr lang="en-US" sz="3200" b="1" dirty="0" smtClean="0">
                <a:solidFill>
                  <a:schemeClr val="accent1"/>
                </a:solidFill>
                <a:latin typeface="Arial" pitchFamily="34" charset="0"/>
                <a:cs typeface="Arial" pitchFamily="34" charset="0"/>
              </a:rPr>
              <a:t>: Adherence to therapy</a:t>
            </a:r>
          </a:p>
        </p:txBody>
      </p:sp>
      <p:pic>
        <p:nvPicPr>
          <p:cNvPr id="3686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590800"/>
            <a:ext cx="82296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7"/>
          <p:cNvSpPr txBox="1">
            <a:spLocks noChangeArrowheads="1"/>
          </p:cNvSpPr>
          <p:nvPr/>
        </p:nvSpPr>
        <p:spPr bwMode="auto">
          <a:xfrm>
            <a:off x="4552950" y="4448175"/>
            <a:ext cx="11652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2"/>
                </a:solidFill>
                <a:latin typeface="Arial" pitchFamily="34" charset="0"/>
                <a:ea typeface="MS PGothic" pitchFamily="34" charset="-128"/>
              </a:defRPr>
            </a:lvl1pPr>
            <a:lvl2pPr marL="742950" indent="-285750">
              <a:defRPr sz="3200" b="1">
                <a:solidFill>
                  <a:schemeClr val="tx2"/>
                </a:solidFill>
                <a:latin typeface="Arial" pitchFamily="34" charset="0"/>
                <a:ea typeface="MS PGothic" pitchFamily="34" charset="-128"/>
              </a:defRPr>
            </a:lvl2pPr>
            <a:lvl3pPr marL="1143000" indent="-228600">
              <a:defRPr sz="3200" b="1">
                <a:solidFill>
                  <a:schemeClr val="tx2"/>
                </a:solidFill>
                <a:latin typeface="Arial" pitchFamily="34" charset="0"/>
                <a:ea typeface="MS PGothic" pitchFamily="34" charset="-128"/>
              </a:defRPr>
            </a:lvl3pPr>
            <a:lvl4pPr marL="1600200" indent="-228600">
              <a:defRPr sz="3200" b="1">
                <a:solidFill>
                  <a:schemeClr val="tx2"/>
                </a:solidFill>
                <a:latin typeface="Arial" pitchFamily="34" charset="0"/>
                <a:ea typeface="MS PGothic" pitchFamily="34" charset="-128"/>
              </a:defRPr>
            </a:lvl4pPr>
            <a:lvl5pPr marL="2057400" indent="-228600">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2"/>
                </a:solidFill>
                <a:latin typeface="Arial" pitchFamily="34" charset="0"/>
                <a:ea typeface="MS PGothic" pitchFamily="34" charset="-128"/>
              </a:defRPr>
            </a:lvl9pPr>
          </a:lstStyle>
          <a:p>
            <a:pPr algn="ctr"/>
            <a:r>
              <a:rPr lang="en-US" sz="1600" b="0">
                <a:solidFill>
                  <a:schemeClr val="tx1"/>
                </a:solidFill>
              </a:rPr>
              <a:t>69 %</a:t>
            </a:r>
          </a:p>
          <a:p>
            <a:pPr algn="ctr"/>
            <a:r>
              <a:rPr lang="en-US" sz="1600" b="0">
                <a:solidFill>
                  <a:schemeClr val="tx1"/>
                </a:solidFill>
              </a:rPr>
              <a:t>completion</a:t>
            </a:r>
          </a:p>
        </p:txBody>
      </p:sp>
      <p:sp>
        <p:nvSpPr>
          <p:cNvPr id="36870" name="TextBox 8"/>
          <p:cNvSpPr txBox="1">
            <a:spLocks noChangeArrowheads="1"/>
          </p:cNvSpPr>
          <p:nvPr/>
        </p:nvSpPr>
        <p:spPr bwMode="auto">
          <a:xfrm>
            <a:off x="6324600" y="4448175"/>
            <a:ext cx="11652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2"/>
                </a:solidFill>
                <a:latin typeface="Arial" pitchFamily="34" charset="0"/>
                <a:ea typeface="MS PGothic" pitchFamily="34" charset="-128"/>
              </a:defRPr>
            </a:lvl1pPr>
            <a:lvl2pPr marL="742950" indent="-285750">
              <a:defRPr sz="3200" b="1">
                <a:solidFill>
                  <a:schemeClr val="tx2"/>
                </a:solidFill>
                <a:latin typeface="Arial" pitchFamily="34" charset="0"/>
                <a:ea typeface="MS PGothic" pitchFamily="34" charset="-128"/>
              </a:defRPr>
            </a:lvl2pPr>
            <a:lvl3pPr marL="1143000" indent="-228600">
              <a:defRPr sz="3200" b="1">
                <a:solidFill>
                  <a:schemeClr val="tx2"/>
                </a:solidFill>
                <a:latin typeface="Arial" pitchFamily="34" charset="0"/>
                <a:ea typeface="MS PGothic" pitchFamily="34" charset="-128"/>
              </a:defRPr>
            </a:lvl3pPr>
            <a:lvl4pPr marL="1600200" indent="-228600">
              <a:defRPr sz="3200" b="1">
                <a:solidFill>
                  <a:schemeClr val="tx2"/>
                </a:solidFill>
                <a:latin typeface="Arial" pitchFamily="34" charset="0"/>
                <a:ea typeface="MS PGothic" pitchFamily="34" charset="-128"/>
              </a:defRPr>
            </a:lvl4pPr>
            <a:lvl5pPr marL="2057400" indent="-228600">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2"/>
                </a:solidFill>
                <a:latin typeface="Arial" pitchFamily="34" charset="0"/>
                <a:ea typeface="MS PGothic" pitchFamily="34" charset="-128"/>
              </a:defRPr>
            </a:lvl9pPr>
          </a:lstStyle>
          <a:p>
            <a:pPr algn="ctr"/>
            <a:r>
              <a:rPr lang="en-US" sz="1600" b="0">
                <a:solidFill>
                  <a:schemeClr val="tx1"/>
                </a:solidFill>
              </a:rPr>
              <a:t>82 %</a:t>
            </a:r>
          </a:p>
          <a:p>
            <a:pPr algn="ctr"/>
            <a:r>
              <a:rPr lang="en-US" sz="1600" b="0">
                <a:solidFill>
                  <a:schemeClr val="tx1"/>
                </a:solidFill>
              </a:rPr>
              <a:t>completion</a:t>
            </a:r>
          </a:p>
        </p:txBody>
      </p:sp>
      <p:sp>
        <p:nvSpPr>
          <p:cNvPr id="36871" name="Line 9"/>
          <p:cNvSpPr>
            <a:spLocks noChangeShapeType="1"/>
          </p:cNvSpPr>
          <p:nvPr/>
        </p:nvSpPr>
        <p:spPr bwMode="auto">
          <a:xfrm>
            <a:off x="5105400" y="4114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2" name="Line 10"/>
          <p:cNvSpPr>
            <a:spLocks noChangeShapeType="1"/>
          </p:cNvSpPr>
          <p:nvPr/>
        </p:nvSpPr>
        <p:spPr bwMode="auto">
          <a:xfrm>
            <a:off x="6858000" y="4114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4"/>
          <p:cNvSpPr>
            <a:spLocks noChangeShapeType="1"/>
          </p:cNvSpPr>
          <p:nvPr/>
        </p:nvSpPr>
        <p:spPr bwMode="auto">
          <a:xfrm>
            <a:off x="228600" y="16764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extLst>
      <p:ext uri="{BB962C8B-B14F-4D97-AF65-F5344CB8AC3E}">
        <p14:creationId xmlns:p14="http://schemas.microsoft.com/office/powerpoint/2010/main" val="3881648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457200" y="692150"/>
            <a:ext cx="82296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ctr" eaLnBrk="1" hangingPunct="1">
              <a:lnSpc>
                <a:spcPct val="85000"/>
              </a:lnSpc>
            </a:pPr>
            <a:r>
              <a:rPr lang="en-US" dirty="0">
                <a:solidFill>
                  <a:schemeClr val="accent1"/>
                </a:solidFill>
                <a:ea typeface="Microsoft YaHei" pitchFamily="34" charset="-122"/>
              </a:rPr>
              <a:t>Reported Adverse Events</a:t>
            </a:r>
            <a:r>
              <a:rPr lang="en-US" b="0" dirty="0">
                <a:solidFill>
                  <a:schemeClr val="accent1"/>
                </a:solidFill>
                <a:ea typeface="Microsoft YaHei" pitchFamily="34" charset="-122"/>
              </a:rPr>
              <a:t/>
            </a:r>
            <a:br>
              <a:rPr lang="en-US" b="0" dirty="0">
                <a:solidFill>
                  <a:schemeClr val="accent1"/>
                </a:solidFill>
                <a:ea typeface="Microsoft YaHei" pitchFamily="34" charset="-122"/>
              </a:rPr>
            </a:br>
            <a:r>
              <a:rPr lang="en-US" sz="2400" dirty="0">
                <a:solidFill>
                  <a:schemeClr val="accent1"/>
                </a:solidFill>
                <a:ea typeface="Microsoft YaHei" pitchFamily="34" charset="-122"/>
              </a:rPr>
              <a:t>Among persons receiving </a:t>
            </a:r>
            <a:r>
              <a:rPr lang="en-US" sz="2400" u="sng" dirty="0">
                <a:solidFill>
                  <a:schemeClr val="accent1"/>
                </a:solidFill>
                <a:ea typeface="Microsoft YaHei" pitchFamily="34" charset="-122"/>
              </a:rPr>
              <a:t>&gt;</a:t>
            </a:r>
            <a:r>
              <a:rPr lang="en-US" sz="2400" dirty="0">
                <a:solidFill>
                  <a:schemeClr val="accent1"/>
                </a:solidFill>
                <a:ea typeface="Microsoft YaHei" pitchFamily="34" charset="-122"/>
              </a:rPr>
              <a:t> 1 dose</a:t>
            </a:r>
            <a:br>
              <a:rPr lang="en-US" sz="2400" dirty="0">
                <a:solidFill>
                  <a:schemeClr val="accent1"/>
                </a:solidFill>
                <a:ea typeface="Microsoft YaHei" pitchFamily="34" charset="-122"/>
              </a:rPr>
            </a:br>
            <a:r>
              <a:rPr lang="en-US" sz="2400" dirty="0">
                <a:solidFill>
                  <a:schemeClr val="accent1"/>
                </a:solidFill>
                <a:ea typeface="Microsoft YaHei" pitchFamily="34" charset="-122"/>
              </a:rPr>
              <a:t>During treatment or within 60 days of the last dose</a:t>
            </a:r>
            <a:br>
              <a:rPr lang="en-US" sz="2400" dirty="0">
                <a:solidFill>
                  <a:schemeClr val="accent1"/>
                </a:solidFill>
                <a:ea typeface="Microsoft YaHei" pitchFamily="34" charset="-122"/>
              </a:rPr>
            </a:br>
            <a:r>
              <a:rPr lang="en-US" sz="2400" dirty="0">
                <a:solidFill>
                  <a:schemeClr val="accent1"/>
                </a:solidFill>
                <a:ea typeface="Microsoft YaHei" pitchFamily="34" charset="-122"/>
              </a:rPr>
              <a:t>Accounting for attribution to study drug</a:t>
            </a:r>
            <a:br>
              <a:rPr lang="en-US" sz="2400" dirty="0">
                <a:solidFill>
                  <a:schemeClr val="accent1"/>
                </a:solidFill>
                <a:ea typeface="Microsoft YaHei" pitchFamily="34" charset="-122"/>
              </a:rPr>
            </a:br>
            <a:endParaRPr lang="en-US" sz="2400" dirty="0">
              <a:solidFill>
                <a:schemeClr val="accent1"/>
              </a:solidFill>
              <a:ea typeface="Microsoft YaHei" pitchFamily="34" charset="-122"/>
            </a:endParaRPr>
          </a:p>
        </p:txBody>
      </p:sp>
      <p:graphicFrame>
        <p:nvGraphicFramePr>
          <p:cNvPr id="69634" name="Group 2"/>
          <p:cNvGraphicFramePr>
            <a:graphicFrameLocks noGrp="1"/>
          </p:cNvGraphicFramePr>
          <p:nvPr/>
        </p:nvGraphicFramePr>
        <p:xfrm>
          <a:off x="533400" y="2514600"/>
          <a:ext cx="8002588" cy="3181350"/>
        </p:xfrm>
        <a:graphic>
          <a:graphicData uri="http://schemas.openxmlformats.org/drawingml/2006/table">
            <a:tbl>
              <a:tblPr/>
              <a:tblGrid>
                <a:gridCol w="2286000"/>
                <a:gridCol w="2227263"/>
                <a:gridCol w="2101850"/>
                <a:gridCol w="1387475"/>
              </a:tblGrid>
              <a:tr h="895350">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Toxicity</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9H</a:t>
                      </a:r>
                    </a:p>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N=3,759</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INH-RPT</a:t>
                      </a:r>
                    </a:p>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N=4,040</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P-value</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808080"/>
                    </a:solidFill>
                  </a:tcPr>
                </a:tc>
              </a:tr>
              <a:tr h="457200">
                <a:tc>
                  <a:txBody>
                    <a:bodyPr/>
                    <a:lstStyle/>
                    <a:p>
                      <a:pPr marL="0" marR="0" lvl="0" indent="0" algn="l"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Related to drug</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206 (5.5)</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328 (8.1)</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&lt;0.0001</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CBCB"/>
                    </a:solidFill>
                  </a:tcPr>
                </a:tc>
              </a:tr>
              <a:tr h="457200">
                <a:tc>
                  <a:txBody>
                    <a:bodyPr/>
                    <a:lstStyle/>
                    <a:p>
                      <a:pPr marL="0" marR="0" lvl="0" indent="0" algn="l"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   Rash only</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17 (0.5)</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35 (0.9)</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0.02</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E7E7"/>
                    </a:solidFill>
                  </a:tcPr>
                </a:tc>
              </a:tr>
              <a:tr h="457200">
                <a:tc>
                  <a:txBody>
                    <a:bodyPr/>
                    <a:lstStyle/>
                    <a:p>
                      <a:pPr marL="0" marR="0" lvl="0" indent="0" algn="l"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   Possible HS</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15 (0.4)</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158 (3.9)</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&lt;0.0001</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CBCB"/>
                    </a:solidFill>
                  </a:tcPr>
                </a:tc>
              </a:tr>
              <a:tr h="457200">
                <a:tc>
                  <a:txBody>
                    <a:bodyPr/>
                    <a:lstStyle/>
                    <a:p>
                      <a:pPr marL="0" marR="0" lvl="0" indent="0" algn="l"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   Other</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71 (2.0)</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122 (3.0)</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0.001</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E7E7"/>
                    </a:solidFill>
                  </a:tcPr>
                </a:tc>
              </a:tr>
              <a:tr h="457200">
                <a:tc>
                  <a:txBody>
                    <a:bodyPr/>
                    <a:lstStyle/>
                    <a:p>
                      <a:pPr marL="0" marR="0" lvl="0" indent="0" algn="l"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Not related </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399 (10.3)</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220 (5.5)</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&lt;0.0001</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CBCB"/>
                    </a:solidFill>
                  </a:tcPr>
                </a:tc>
              </a:tr>
            </a:tbl>
          </a:graphicData>
        </a:graphic>
      </p:graphicFrame>
      <p:sp>
        <p:nvSpPr>
          <p:cNvPr id="37928" name="Text Box 85"/>
          <p:cNvSpPr txBox="1">
            <a:spLocks noChangeArrowheads="1"/>
          </p:cNvSpPr>
          <p:nvPr/>
        </p:nvSpPr>
        <p:spPr bwMode="auto">
          <a:xfrm>
            <a:off x="228600" y="6019800"/>
            <a:ext cx="480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eaLnBrk="1" hangingPunct="1"/>
            <a:r>
              <a:rPr lang="en-US" sz="1800" b="0">
                <a:solidFill>
                  <a:srgbClr val="FFFFFF"/>
                </a:solidFill>
                <a:ea typeface="Microsoft YaHei" pitchFamily="34" charset="-122"/>
              </a:rPr>
              <a:t>HS: hypersensitivity reaction</a:t>
            </a:r>
          </a:p>
        </p:txBody>
      </p:sp>
      <p:sp>
        <p:nvSpPr>
          <p:cNvPr id="5" name="Line 4"/>
          <p:cNvSpPr>
            <a:spLocks noChangeShapeType="1"/>
          </p:cNvSpPr>
          <p:nvPr/>
        </p:nvSpPr>
        <p:spPr bwMode="auto">
          <a:xfrm>
            <a:off x="228600" y="21336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custDataLst>
      <p:tags r:id="rId1"/>
    </p:custDataLst>
    <p:extLst>
      <p:ext uri="{BB962C8B-B14F-4D97-AF65-F5344CB8AC3E}">
        <p14:creationId xmlns:p14="http://schemas.microsoft.com/office/powerpoint/2010/main" val="33103268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457200" y="801688"/>
            <a:ext cx="82296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ctr" eaLnBrk="1" hangingPunct="1">
              <a:lnSpc>
                <a:spcPct val="85000"/>
              </a:lnSpc>
            </a:pPr>
            <a:r>
              <a:rPr lang="en-US" dirty="0">
                <a:solidFill>
                  <a:schemeClr val="accent1"/>
                </a:solidFill>
                <a:ea typeface="Microsoft YaHei" pitchFamily="34" charset="-122"/>
              </a:rPr>
              <a:t>Hepatotoxicity</a:t>
            </a:r>
            <a:r>
              <a:rPr lang="en-US" sz="3400" b="0" dirty="0">
                <a:solidFill>
                  <a:srgbClr val="ED181E"/>
                </a:solidFill>
                <a:ea typeface="Microsoft YaHei" pitchFamily="34" charset="-122"/>
              </a:rPr>
              <a:t/>
            </a:r>
            <a:br>
              <a:rPr lang="en-US" sz="3400" b="0" dirty="0">
                <a:solidFill>
                  <a:srgbClr val="ED181E"/>
                </a:solidFill>
                <a:ea typeface="Microsoft YaHei" pitchFamily="34" charset="-122"/>
              </a:rPr>
            </a:br>
            <a:r>
              <a:rPr lang="en-US" sz="2400" dirty="0">
                <a:solidFill>
                  <a:schemeClr val="accent1"/>
                </a:solidFill>
                <a:ea typeface="Microsoft YaHei" pitchFamily="34" charset="-122"/>
              </a:rPr>
              <a:t>Among persons receiving </a:t>
            </a:r>
            <a:r>
              <a:rPr lang="en-US" sz="2400" u="sng" dirty="0">
                <a:solidFill>
                  <a:schemeClr val="accent1"/>
                </a:solidFill>
                <a:ea typeface="Microsoft YaHei" pitchFamily="34" charset="-122"/>
              </a:rPr>
              <a:t>&gt;</a:t>
            </a:r>
            <a:r>
              <a:rPr lang="en-US" sz="2400" dirty="0">
                <a:solidFill>
                  <a:schemeClr val="accent1"/>
                </a:solidFill>
                <a:ea typeface="Microsoft YaHei" pitchFamily="34" charset="-122"/>
              </a:rPr>
              <a:t> 1 dose</a:t>
            </a:r>
            <a:br>
              <a:rPr lang="en-US" sz="2400" dirty="0">
                <a:solidFill>
                  <a:schemeClr val="accent1"/>
                </a:solidFill>
                <a:ea typeface="Microsoft YaHei" pitchFamily="34" charset="-122"/>
              </a:rPr>
            </a:br>
            <a:r>
              <a:rPr lang="en-US" sz="2400" dirty="0">
                <a:solidFill>
                  <a:schemeClr val="accent1"/>
                </a:solidFill>
                <a:ea typeface="Microsoft YaHei" pitchFamily="34" charset="-122"/>
              </a:rPr>
              <a:t>During treatment or within 60 days of the last dose</a:t>
            </a:r>
            <a:br>
              <a:rPr lang="en-US" sz="2400" dirty="0">
                <a:solidFill>
                  <a:schemeClr val="accent1"/>
                </a:solidFill>
                <a:ea typeface="Microsoft YaHei" pitchFamily="34" charset="-122"/>
              </a:rPr>
            </a:br>
            <a:endParaRPr lang="en-US" sz="2400" dirty="0">
              <a:solidFill>
                <a:schemeClr val="accent1"/>
              </a:solidFill>
              <a:ea typeface="Microsoft YaHei" pitchFamily="34" charset="-122"/>
            </a:endParaRPr>
          </a:p>
        </p:txBody>
      </p:sp>
      <p:graphicFrame>
        <p:nvGraphicFramePr>
          <p:cNvPr id="70658" name="Group 2"/>
          <p:cNvGraphicFramePr>
            <a:graphicFrameLocks noGrp="1"/>
          </p:cNvGraphicFramePr>
          <p:nvPr/>
        </p:nvGraphicFramePr>
        <p:xfrm>
          <a:off x="533400" y="2514600"/>
          <a:ext cx="8002588" cy="3730626"/>
        </p:xfrm>
        <a:graphic>
          <a:graphicData uri="http://schemas.openxmlformats.org/drawingml/2006/table">
            <a:tbl>
              <a:tblPr/>
              <a:tblGrid>
                <a:gridCol w="2286000"/>
                <a:gridCol w="2227263"/>
                <a:gridCol w="2101850"/>
                <a:gridCol w="1387475"/>
              </a:tblGrid>
              <a:tr h="895350">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Toxicity</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9H</a:t>
                      </a:r>
                    </a:p>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N=3,759</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INH-RPT</a:t>
                      </a:r>
                    </a:p>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N=4,040</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P-value</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808080"/>
                    </a:solidFill>
                  </a:tcPr>
                </a:tc>
              </a:tr>
              <a:tr h="1189038">
                <a:tc>
                  <a:txBody>
                    <a:bodyPr/>
                    <a:lstStyle/>
                    <a:p>
                      <a:pPr marL="0" marR="0" lvl="0" indent="0" algn="l"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All hepatotoxicity</a:t>
                      </a:r>
                    </a:p>
                    <a:p>
                      <a:pPr marL="0" marR="0" lvl="0" indent="0" algn="l"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113 (3.0)</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24 (0.6)</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&lt;0.0001</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CBCB"/>
                    </a:solidFill>
                  </a:tcPr>
                </a:tc>
              </a:tr>
              <a:tr h="823913">
                <a:tc>
                  <a:txBody>
                    <a:bodyPr/>
                    <a:lstStyle/>
                    <a:p>
                      <a:pPr marL="0" marR="0" lvl="0" indent="0" algn="l"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Related to drug</a:t>
                      </a:r>
                    </a:p>
                    <a:p>
                      <a:pPr marL="0" marR="0" lvl="0" indent="0" algn="l"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103 (2.7)</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18 (0.5)</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&lt;0.0001</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E7E7"/>
                    </a:solidFill>
                  </a:tcPr>
                </a:tc>
              </a:tr>
              <a:tr h="822325">
                <a:tc>
                  <a:txBody>
                    <a:bodyPr/>
                    <a:lstStyle/>
                    <a:p>
                      <a:pPr marL="0" marR="0" lvl="0" indent="0" algn="l"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Not related</a:t>
                      </a:r>
                    </a:p>
                    <a:p>
                      <a:pPr marL="0" marR="0" lvl="0" indent="0" algn="l"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 </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13 (0.4)</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smtClean="0">
                          <a:ln>
                            <a:noFill/>
                          </a:ln>
                          <a:solidFill>
                            <a:srgbClr val="000000"/>
                          </a:solidFill>
                          <a:effectLst/>
                          <a:latin typeface="Arial" pitchFamily="34" charset="0"/>
                          <a:cs typeface="Arial" pitchFamily="34" charset="0"/>
                        </a:rPr>
                        <a:t>6 (0.2)</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93000"/>
                        </a:lnSpc>
                        <a:spcBef>
                          <a:spcPct val="0"/>
                        </a:spcBef>
                        <a:spcAft>
                          <a:spcPct val="0"/>
                        </a:spcAft>
                        <a:buClrTx/>
                        <a:buSzPct val="8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0.08</a:t>
                      </a:r>
                    </a:p>
                  </a:txBody>
                  <a:tcPr marL="90000" marR="90000" marT="65322"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CBCB"/>
                    </a:solidFill>
                  </a:tcPr>
                </a:tc>
              </a:tr>
            </a:tbl>
          </a:graphicData>
        </a:graphic>
      </p:graphicFrame>
      <p:sp>
        <p:nvSpPr>
          <p:cNvPr id="4" name="Line 4"/>
          <p:cNvSpPr>
            <a:spLocks noChangeShapeType="1"/>
          </p:cNvSpPr>
          <p:nvPr/>
        </p:nvSpPr>
        <p:spPr bwMode="auto">
          <a:xfrm>
            <a:off x="228600" y="19812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custDataLst>
      <p:tags r:id="rId1"/>
    </p:custDataLst>
    <p:extLst>
      <p:ext uri="{BB962C8B-B14F-4D97-AF65-F5344CB8AC3E}">
        <p14:creationId xmlns:p14="http://schemas.microsoft.com/office/powerpoint/2010/main" val="24001279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609600"/>
            <a:ext cx="8458200" cy="1143000"/>
          </a:xfrm>
        </p:spPr>
        <p:txBody>
          <a:bodyPr/>
          <a:lstStyle/>
          <a:p>
            <a:pPr eaLnBrk="1" hangingPunct="1"/>
            <a:r>
              <a:rPr lang="en-US" sz="3200" b="1" dirty="0" smtClean="0">
                <a:solidFill>
                  <a:schemeClr val="accent1"/>
                </a:solidFill>
                <a:latin typeface="Arial" charset="0"/>
                <a:cs typeface="Arial" charset="0"/>
              </a:rPr>
              <a:t>INH/RPT – Recommended Groups</a:t>
            </a:r>
          </a:p>
        </p:txBody>
      </p:sp>
      <p:sp>
        <p:nvSpPr>
          <p:cNvPr id="8195" name="Content Placeholder 2"/>
          <p:cNvSpPr>
            <a:spLocks noGrp="1"/>
          </p:cNvSpPr>
          <p:nvPr>
            <p:ph idx="1"/>
          </p:nvPr>
        </p:nvSpPr>
        <p:spPr>
          <a:xfrm>
            <a:off x="457200" y="1874837"/>
            <a:ext cx="8229600" cy="4525963"/>
          </a:xfrm>
        </p:spPr>
        <p:txBody>
          <a:bodyPr/>
          <a:lstStyle/>
          <a:p>
            <a:pPr eaLnBrk="1" hangingPunct="1">
              <a:buClr>
                <a:schemeClr val="accent1"/>
              </a:buClr>
            </a:pPr>
            <a:r>
              <a:rPr lang="en-US" sz="2400" b="1" dirty="0" smtClean="0">
                <a:latin typeface="Arial" charset="0"/>
                <a:cs typeface="Arial" charset="0"/>
              </a:rPr>
              <a:t>Healthy persons ≥12 years old with at least one risk factor for TB progression</a:t>
            </a:r>
          </a:p>
          <a:p>
            <a:pPr lvl="1" eaLnBrk="1" hangingPunct="1">
              <a:buClr>
                <a:schemeClr val="accent1"/>
              </a:buClr>
            </a:pPr>
            <a:r>
              <a:rPr lang="en-US" sz="2400" b="1" dirty="0" smtClean="0">
                <a:latin typeface="Arial" charset="0"/>
                <a:cs typeface="Arial" charset="0"/>
              </a:rPr>
              <a:t>Recent known contacts to TB</a:t>
            </a:r>
          </a:p>
          <a:p>
            <a:pPr lvl="1" eaLnBrk="1" hangingPunct="1">
              <a:buClr>
                <a:schemeClr val="accent1"/>
              </a:buClr>
            </a:pPr>
            <a:r>
              <a:rPr lang="en-US" sz="2400" b="1" dirty="0" smtClean="0">
                <a:latin typeface="Arial" charset="0"/>
                <a:cs typeface="Arial" charset="0"/>
              </a:rPr>
              <a:t>Conversion from negative to positive on a TST or IGRA</a:t>
            </a:r>
          </a:p>
          <a:p>
            <a:pPr lvl="1" eaLnBrk="1" hangingPunct="1">
              <a:buClr>
                <a:schemeClr val="accent1"/>
              </a:buClr>
            </a:pPr>
            <a:r>
              <a:rPr lang="en-US" sz="2400" b="1" dirty="0" smtClean="0">
                <a:latin typeface="Arial" charset="0"/>
                <a:cs typeface="Arial" charset="0"/>
              </a:rPr>
              <a:t>Radiographic findings of healed pulmonary TB</a:t>
            </a:r>
          </a:p>
          <a:p>
            <a:pPr lvl="1" eaLnBrk="1" hangingPunct="1">
              <a:buClr>
                <a:schemeClr val="accent1"/>
              </a:buClr>
            </a:pPr>
            <a:r>
              <a:rPr lang="en-US" sz="2400" b="1" dirty="0" smtClean="0">
                <a:latin typeface="Arial" charset="0"/>
                <a:cs typeface="Arial" charset="0"/>
              </a:rPr>
              <a:t>HIV-infected patients NOT on anti-retroviral therapy</a:t>
            </a:r>
          </a:p>
          <a:p>
            <a:pPr eaLnBrk="1" hangingPunct="1">
              <a:buClr>
                <a:schemeClr val="accent1"/>
              </a:buClr>
            </a:pPr>
            <a:r>
              <a:rPr lang="en-US" sz="2400" b="1" dirty="0" smtClean="0">
                <a:latin typeface="Arial" charset="0"/>
                <a:cs typeface="Arial" charset="0"/>
              </a:rPr>
              <a:t>Case by case basis for other patients (individuals unlikely to complete longer regimens “migrant farmworkers”)</a:t>
            </a:r>
          </a:p>
        </p:txBody>
      </p:sp>
      <p:sp>
        <p:nvSpPr>
          <p:cNvPr id="4" name="Line 4"/>
          <p:cNvSpPr>
            <a:spLocks noChangeShapeType="1"/>
          </p:cNvSpPr>
          <p:nvPr/>
        </p:nvSpPr>
        <p:spPr bwMode="auto">
          <a:xfrm>
            <a:off x="228600" y="16764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extLst>
      <p:ext uri="{BB962C8B-B14F-4D97-AF65-F5344CB8AC3E}">
        <p14:creationId xmlns:p14="http://schemas.microsoft.com/office/powerpoint/2010/main" val="2919321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609600"/>
            <a:ext cx="8229600" cy="1143000"/>
          </a:xfrm>
        </p:spPr>
        <p:txBody>
          <a:bodyPr/>
          <a:lstStyle/>
          <a:p>
            <a:pPr eaLnBrk="1" hangingPunct="1"/>
            <a:r>
              <a:rPr lang="en-US" sz="3200" b="1" dirty="0" smtClean="0">
                <a:solidFill>
                  <a:schemeClr val="accent1"/>
                </a:solidFill>
                <a:latin typeface="Arial" charset="0"/>
                <a:cs typeface="Arial" charset="0"/>
              </a:rPr>
              <a:t>INH/RPT – Groups Not Recommended</a:t>
            </a:r>
          </a:p>
        </p:txBody>
      </p:sp>
      <p:sp>
        <p:nvSpPr>
          <p:cNvPr id="9219" name="Content Placeholder 2"/>
          <p:cNvSpPr>
            <a:spLocks noGrp="1"/>
          </p:cNvSpPr>
          <p:nvPr>
            <p:ph sz="half" idx="1"/>
          </p:nvPr>
        </p:nvSpPr>
        <p:spPr>
          <a:xfrm>
            <a:off x="76200" y="2209800"/>
            <a:ext cx="4724400" cy="3886200"/>
          </a:xfrm>
        </p:spPr>
        <p:txBody>
          <a:bodyPr/>
          <a:lstStyle/>
          <a:p>
            <a:pPr eaLnBrk="1" hangingPunct="1">
              <a:buClr>
                <a:schemeClr val="accent1"/>
              </a:buClr>
            </a:pPr>
            <a:r>
              <a:rPr lang="en-US" sz="2400" b="1" dirty="0" smtClean="0">
                <a:latin typeface="Arial" charset="0"/>
                <a:cs typeface="Arial" charset="0"/>
              </a:rPr>
              <a:t>Children &lt; 2 years old</a:t>
            </a:r>
          </a:p>
          <a:p>
            <a:pPr eaLnBrk="1" hangingPunct="1">
              <a:buClr>
                <a:schemeClr val="accent1"/>
              </a:buClr>
            </a:pPr>
            <a:r>
              <a:rPr lang="en-US" sz="2400" b="1" dirty="0" smtClean="0">
                <a:latin typeface="Arial" charset="0"/>
                <a:cs typeface="Arial" charset="0"/>
              </a:rPr>
              <a:t>HIV-infected patients on antiretroviral therapy</a:t>
            </a:r>
          </a:p>
          <a:p>
            <a:pPr eaLnBrk="1" hangingPunct="1">
              <a:buClr>
                <a:schemeClr val="accent1"/>
              </a:buClr>
            </a:pPr>
            <a:r>
              <a:rPr lang="en-US" sz="2400" b="1" dirty="0" smtClean="0">
                <a:latin typeface="Arial" charset="0"/>
                <a:cs typeface="Arial" charset="0"/>
              </a:rPr>
              <a:t>Pregnant women</a:t>
            </a:r>
          </a:p>
          <a:p>
            <a:pPr eaLnBrk="1" hangingPunct="1">
              <a:buClr>
                <a:schemeClr val="accent1"/>
              </a:buClr>
            </a:pPr>
            <a:r>
              <a:rPr lang="en-US" sz="2400" b="1" dirty="0" smtClean="0">
                <a:latin typeface="Arial" charset="0"/>
                <a:cs typeface="Arial" charset="0"/>
              </a:rPr>
              <a:t>Patients exposed to TB resistant to either INH or rifampin</a:t>
            </a:r>
          </a:p>
        </p:txBody>
      </p:sp>
      <p:sp>
        <p:nvSpPr>
          <p:cNvPr id="7" name="Line 4"/>
          <p:cNvSpPr>
            <a:spLocks noChangeShapeType="1"/>
          </p:cNvSpPr>
          <p:nvPr/>
        </p:nvSpPr>
        <p:spPr bwMode="auto">
          <a:xfrm>
            <a:off x="228600" y="16764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pic>
        <p:nvPicPr>
          <p:cNvPr id="5"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2286000"/>
            <a:ext cx="4549255" cy="3048000"/>
          </a:xfrm>
        </p:spPr>
      </p:pic>
    </p:spTree>
    <p:extLst>
      <p:ext uri="{BB962C8B-B14F-4D97-AF65-F5344CB8AC3E}">
        <p14:creationId xmlns:p14="http://schemas.microsoft.com/office/powerpoint/2010/main" val="1042414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45387"/>
            <a:ext cx="8229600" cy="1143000"/>
          </a:xfrm>
        </p:spPr>
        <p:txBody>
          <a:bodyPr/>
          <a:lstStyle/>
          <a:p>
            <a:pPr eaLnBrk="1" hangingPunct="1"/>
            <a:r>
              <a:rPr lang="en-US" sz="3200" b="1" dirty="0" smtClean="0">
                <a:solidFill>
                  <a:schemeClr val="accent1"/>
                </a:solidFill>
                <a:latin typeface="Arial" charset="0"/>
                <a:cs typeface="Arial" charset="0"/>
              </a:rPr>
              <a:t>INH/RPT – Dosing/Cost</a:t>
            </a:r>
          </a:p>
        </p:txBody>
      </p:sp>
      <p:pic>
        <p:nvPicPr>
          <p:cNvPr id="102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250" b="1954"/>
          <a:stretch>
            <a:fillRect/>
          </a:stretch>
        </p:blipFill>
        <p:spPr bwMode="auto">
          <a:xfrm>
            <a:off x="3352800" y="914400"/>
            <a:ext cx="5562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3650925"/>
            <a:ext cx="3810000" cy="1323439"/>
          </a:xfrm>
          <a:prstGeom prst="rect">
            <a:avLst/>
          </a:prstGeom>
          <a:noFill/>
        </p:spPr>
        <p:txBody>
          <a:bodyPr wrap="square" rtlCol="0">
            <a:spAutoFit/>
          </a:bodyPr>
          <a:lstStyle/>
          <a:p>
            <a:r>
              <a:rPr lang="en-US" sz="1400" b="1" dirty="0" smtClean="0">
                <a:cs typeface="Arial" charset="0"/>
              </a:rPr>
              <a:t>         Drug </a:t>
            </a:r>
            <a:r>
              <a:rPr lang="en-US" sz="1400" b="1" dirty="0">
                <a:cs typeface="Arial" charset="0"/>
              </a:rPr>
              <a:t>costs (</a:t>
            </a:r>
            <a:r>
              <a:rPr lang="en-US" sz="1400" b="1" dirty="0" smtClean="0">
                <a:cs typeface="Arial" charset="0"/>
              </a:rPr>
              <a:t>CT </a:t>
            </a:r>
            <a:r>
              <a:rPr lang="en-US" sz="1400" b="1" dirty="0">
                <a:cs typeface="Arial" charset="0"/>
              </a:rPr>
              <a:t>Dept. of </a:t>
            </a:r>
            <a:r>
              <a:rPr lang="en-US" sz="1400" b="1" dirty="0" smtClean="0">
                <a:cs typeface="Arial" charset="0"/>
              </a:rPr>
              <a:t>Health;    		Lynn Sosa, MD)</a:t>
            </a:r>
          </a:p>
          <a:p>
            <a:pPr lvl="1"/>
            <a:r>
              <a:rPr lang="en-US" sz="1400" b="1" dirty="0">
                <a:cs typeface="Arial" charset="0"/>
              </a:rPr>
              <a:t>INH/RPT- $112 for 12 week course</a:t>
            </a:r>
          </a:p>
          <a:p>
            <a:pPr lvl="1"/>
            <a:r>
              <a:rPr lang="en-US" sz="1400" b="1" dirty="0" smtClean="0">
                <a:cs typeface="Arial" charset="0"/>
              </a:rPr>
              <a:t>INH- $14 for 9 month course</a:t>
            </a:r>
          </a:p>
          <a:p>
            <a:pPr eaLnBrk="1" hangingPunct="1"/>
            <a:endParaRPr lang="en-US" sz="2400" b="1" dirty="0">
              <a:cs typeface="Arial" charset="0"/>
            </a:endParaRPr>
          </a:p>
        </p:txBody>
      </p:sp>
    </p:spTree>
    <p:extLst>
      <p:ext uri="{BB962C8B-B14F-4D97-AF65-F5344CB8AC3E}">
        <p14:creationId xmlns:p14="http://schemas.microsoft.com/office/powerpoint/2010/main" val="2632845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2033"/>
            <a:ext cx="4225883" cy="665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398" y="6189399"/>
            <a:ext cx="2209802" cy="461665"/>
          </a:xfrm>
          <a:prstGeom prst="rect">
            <a:avLst/>
          </a:prstGeom>
        </p:spPr>
        <p:txBody>
          <a:bodyPr wrap="square">
            <a:spAutoFit/>
          </a:bodyPr>
          <a:lstStyle/>
          <a:p>
            <a:r>
              <a:rPr lang="en-US" sz="1200" dirty="0" err="1"/>
              <a:t>Horsburgh</a:t>
            </a:r>
            <a:r>
              <a:rPr lang="en-US" sz="1200" dirty="0"/>
              <a:t> and Rubin</a:t>
            </a:r>
          </a:p>
          <a:p>
            <a:r>
              <a:rPr lang="en-US" sz="1200" dirty="0"/>
              <a:t>NEJM 2011</a:t>
            </a:r>
          </a:p>
        </p:txBody>
      </p:sp>
    </p:spTree>
    <p:extLst>
      <p:ext uri="{BB962C8B-B14F-4D97-AF65-F5344CB8AC3E}">
        <p14:creationId xmlns:p14="http://schemas.microsoft.com/office/powerpoint/2010/main" val="3244543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685800" y="915987"/>
            <a:ext cx="77724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ctr">
              <a:lnSpc>
                <a:spcPct val="85000"/>
              </a:lnSpc>
            </a:pPr>
            <a:r>
              <a:rPr lang="en-US" dirty="0">
                <a:solidFill>
                  <a:schemeClr val="accent1"/>
                </a:solidFill>
                <a:cs typeface="Arial" pitchFamily="34" charset="0"/>
              </a:rPr>
              <a:t>Limitations</a:t>
            </a:r>
          </a:p>
        </p:txBody>
      </p:sp>
      <p:sp>
        <p:nvSpPr>
          <p:cNvPr id="39939" name="Text Box 2"/>
          <p:cNvSpPr txBox="1">
            <a:spLocks noChangeArrowheads="1"/>
          </p:cNvSpPr>
          <p:nvPr/>
        </p:nvSpPr>
        <p:spPr bwMode="auto">
          <a:xfrm>
            <a:off x="203499" y="2306637"/>
            <a:ext cx="4368501"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20663" indent="-220663">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9pPr>
          </a:lstStyle>
          <a:p>
            <a:pPr>
              <a:lnSpc>
                <a:spcPct val="90000"/>
              </a:lnSpc>
              <a:spcBef>
                <a:spcPts val="2525"/>
              </a:spcBef>
              <a:buClr>
                <a:schemeClr val="accent1"/>
              </a:buClr>
              <a:buFont typeface="Arial" pitchFamily="34" charset="0"/>
              <a:buChar char="•"/>
            </a:pPr>
            <a:r>
              <a:rPr lang="en-US" sz="2800" b="0" dirty="0">
                <a:solidFill>
                  <a:schemeClr val="tx1"/>
                </a:solidFill>
              </a:rPr>
              <a:t>Few HIV-infected participants</a:t>
            </a:r>
          </a:p>
          <a:p>
            <a:pPr lvl="1">
              <a:lnSpc>
                <a:spcPct val="90000"/>
              </a:lnSpc>
              <a:spcBef>
                <a:spcPts val="525"/>
              </a:spcBef>
              <a:buClr>
                <a:schemeClr val="accent1"/>
              </a:buClr>
              <a:buFont typeface="Arial" pitchFamily="34" charset="0"/>
              <a:buChar char="–"/>
            </a:pPr>
            <a:r>
              <a:rPr lang="en-US" sz="2400" b="0" dirty="0">
                <a:solidFill>
                  <a:schemeClr val="tx1"/>
                </a:solidFill>
              </a:rPr>
              <a:t>Tolerability and effectiveness data pending</a:t>
            </a:r>
          </a:p>
          <a:p>
            <a:pPr>
              <a:lnSpc>
                <a:spcPct val="90000"/>
              </a:lnSpc>
              <a:spcBef>
                <a:spcPts val="2525"/>
              </a:spcBef>
              <a:buClr>
                <a:schemeClr val="accent1"/>
              </a:buClr>
              <a:buFont typeface="Arial" pitchFamily="34" charset="0"/>
              <a:buChar char="•"/>
            </a:pPr>
            <a:r>
              <a:rPr lang="en-US" sz="2800" b="0" dirty="0">
                <a:solidFill>
                  <a:schemeClr val="tx1"/>
                </a:solidFill>
              </a:rPr>
              <a:t>Complete tolerability assessment in young children also pending</a:t>
            </a:r>
          </a:p>
        </p:txBody>
      </p:sp>
      <p:sp>
        <p:nvSpPr>
          <p:cNvPr id="5" name="Line 4"/>
          <p:cNvSpPr>
            <a:spLocks noChangeShapeType="1"/>
          </p:cNvSpPr>
          <p:nvPr/>
        </p:nvSpPr>
        <p:spPr bwMode="auto">
          <a:xfrm>
            <a:off x="228600" y="16764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343400" y="2348706"/>
            <a:ext cx="4691592" cy="3518694"/>
          </a:xfrm>
        </p:spPr>
      </p:pic>
    </p:spTree>
    <p:custDataLst>
      <p:tags r:id="rId1"/>
    </p:custDataLst>
    <p:extLst>
      <p:ext uri="{BB962C8B-B14F-4D97-AF65-F5344CB8AC3E}">
        <p14:creationId xmlns:p14="http://schemas.microsoft.com/office/powerpoint/2010/main" val="5618093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457200" y="779463"/>
            <a:ext cx="82296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ctr">
              <a:lnSpc>
                <a:spcPct val="85000"/>
              </a:lnSpc>
            </a:pPr>
            <a:r>
              <a:rPr lang="en-US" dirty="0">
                <a:solidFill>
                  <a:schemeClr val="accent1"/>
                </a:solidFill>
              </a:rPr>
              <a:t>TBTC Study 26, PREVENT-TB</a:t>
            </a:r>
          </a:p>
          <a:p>
            <a:pPr algn="ctr">
              <a:lnSpc>
                <a:spcPct val="85000"/>
              </a:lnSpc>
            </a:pPr>
            <a:r>
              <a:rPr lang="en-US" dirty="0">
                <a:solidFill>
                  <a:schemeClr val="accent1"/>
                </a:solidFill>
              </a:rPr>
              <a:t>Conclusions</a:t>
            </a:r>
            <a:br>
              <a:rPr lang="en-US" dirty="0">
                <a:solidFill>
                  <a:schemeClr val="accent1"/>
                </a:solidFill>
              </a:rPr>
            </a:br>
            <a:endParaRPr lang="en-US" dirty="0">
              <a:solidFill>
                <a:schemeClr val="accent1"/>
              </a:solidFill>
            </a:endParaRPr>
          </a:p>
        </p:txBody>
      </p:sp>
      <p:sp>
        <p:nvSpPr>
          <p:cNvPr id="40963" name="Text Box 2"/>
          <p:cNvSpPr txBox="1">
            <a:spLocks noChangeArrowheads="1"/>
          </p:cNvSpPr>
          <p:nvPr/>
        </p:nvSpPr>
        <p:spPr bwMode="auto">
          <a:xfrm>
            <a:off x="304800" y="2011363"/>
            <a:ext cx="8458200"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20663" indent="-220663">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9pPr>
          </a:lstStyle>
          <a:p>
            <a:pPr>
              <a:lnSpc>
                <a:spcPct val="80000"/>
              </a:lnSpc>
              <a:spcBef>
                <a:spcPts val="2063"/>
              </a:spcBef>
              <a:buClr>
                <a:schemeClr val="accent1"/>
              </a:buClr>
              <a:buFont typeface="Arial" pitchFamily="34" charset="0"/>
              <a:buChar char="•"/>
            </a:pPr>
            <a:r>
              <a:rPr lang="en-US" sz="2400" b="0" dirty="0">
                <a:solidFill>
                  <a:schemeClr val="tx1"/>
                </a:solidFill>
              </a:rPr>
              <a:t>INH-RPT was at least as effective as 9H</a:t>
            </a:r>
          </a:p>
          <a:p>
            <a:pPr lvl="1">
              <a:lnSpc>
                <a:spcPct val="80000"/>
              </a:lnSpc>
              <a:spcBef>
                <a:spcPts val="475"/>
              </a:spcBef>
              <a:buClr>
                <a:schemeClr val="accent1"/>
              </a:buClr>
              <a:buFont typeface="Arial" pitchFamily="34" charset="0"/>
              <a:buChar char="–"/>
            </a:pPr>
            <a:r>
              <a:rPr lang="en-US" sz="2400" b="0" dirty="0">
                <a:solidFill>
                  <a:schemeClr val="tx1"/>
                </a:solidFill>
              </a:rPr>
              <a:t>The INH-RPT TB rate was approximately half that of 9H</a:t>
            </a:r>
          </a:p>
          <a:p>
            <a:pPr>
              <a:lnSpc>
                <a:spcPct val="80000"/>
              </a:lnSpc>
              <a:spcBef>
                <a:spcPts val="2063"/>
              </a:spcBef>
              <a:buClr>
                <a:schemeClr val="accent1"/>
              </a:buClr>
              <a:buFont typeface="Arial" pitchFamily="34" charset="0"/>
              <a:buChar char="•"/>
            </a:pPr>
            <a:r>
              <a:rPr lang="en-US" sz="2400" b="0" dirty="0">
                <a:solidFill>
                  <a:schemeClr val="tx1"/>
                </a:solidFill>
              </a:rPr>
              <a:t>INH-RPT completion rate was significantly higher than 9H </a:t>
            </a:r>
          </a:p>
          <a:p>
            <a:pPr lvl="1">
              <a:lnSpc>
                <a:spcPct val="80000"/>
              </a:lnSpc>
              <a:spcBef>
                <a:spcPts val="475"/>
              </a:spcBef>
              <a:buClr>
                <a:schemeClr val="accent1"/>
              </a:buClr>
              <a:buFont typeface="Arial" pitchFamily="34" charset="0"/>
              <a:buChar char="–"/>
            </a:pPr>
            <a:r>
              <a:rPr lang="en-US" sz="2400" b="0" dirty="0">
                <a:solidFill>
                  <a:schemeClr val="tx1"/>
                </a:solidFill>
              </a:rPr>
              <a:t>82% vs. 69%</a:t>
            </a:r>
          </a:p>
          <a:p>
            <a:pPr>
              <a:lnSpc>
                <a:spcPct val="80000"/>
              </a:lnSpc>
              <a:spcBef>
                <a:spcPts val="2063"/>
              </a:spcBef>
              <a:buClr>
                <a:schemeClr val="accent1"/>
              </a:buClr>
              <a:buFont typeface="Arial" pitchFamily="34" charset="0"/>
              <a:buChar char="•"/>
            </a:pPr>
            <a:r>
              <a:rPr lang="en-US" sz="2400" b="0" dirty="0">
                <a:solidFill>
                  <a:schemeClr val="tx1"/>
                </a:solidFill>
              </a:rPr>
              <a:t>INH-RPT was safe relative to 9H</a:t>
            </a:r>
          </a:p>
          <a:p>
            <a:pPr lvl="1">
              <a:lnSpc>
                <a:spcPct val="80000"/>
              </a:lnSpc>
              <a:spcBef>
                <a:spcPts val="475"/>
              </a:spcBef>
              <a:buClr>
                <a:schemeClr val="accent1"/>
              </a:buClr>
              <a:buFont typeface="Arial" pitchFamily="34" charset="0"/>
              <a:buChar char="–"/>
            </a:pPr>
            <a:r>
              <a:rPr lang="en-US" sz="2400" b="0" dirty="0">
                <a:solidFill>
                  <a:schemeClr val="tx1"/>
                </a:solidFill>
              </a:rPr>
              <a:t>Lower rates of:</a:t>
            </a:r>
          </a:p>
          <a:p>
            <a:pPr lvl="2">
              <a:lnSpc>
                <a:spcPct val="80000"/>
              </a:lnSpc>
              <a:spcBef>
                <a:spcPts val="1000"/>
              </a:spcBef>
              <a:buClr>
                <a:schemeClr val="accent1"/>
              </a:buClr>
              <a:buFont typeface="Arial" pitchFamily="34" charset="0"/>
              <a:buChar char="•"/>
            </a:pPr>
            <a:r>
              <a:rPr lang="en-US" sz="2400" b="0" dirty="0" smtClean="0">
                <a:solidFill>
                  <a:schemeClr val="tx1"/>
                </a:solidFill>
              </a:rPr>
              <a:t> Any </a:t>
            </a:r>
            <a:r>
              <a:rPr lang="en-US" sz="2400" b="0" dirty="0">
                <a:solidFill>
                  <a:schemeClr val="tx1"/>
                </a:solidFill>
              </a:rPr>
              <a:t>adverse event</a:t>
            </a:r>
          </a:p>
          <a:p>
            <a:pPr lvl="2">
              <a:lnSpc>
                <a:spcPct val="80000"/>
              </a:lnSpc>
              <a:spcBef>
                <a:spcPts val="1000"/>
              </a:spcBef>
              <a:buClr>
                <a:schemeClr val="accent1"/>
              </a:buClr>
              <a:buFont typeface="Arial" pitchFamily="34" charset="0"/>
              <a:buChar char="•"/>
            </a:pPr>
            <a:r>
              <a:rPr lang="en-US" sz="2400" b="0" dirty="0" smtClean="0">
                <a:solidFill>
                  <a:schemeClr val="tx1"/>
                </a:solidFill>
              </a:rPr>
              <a:t> </a:t>
            </a:r>
            <a:r>
              <a:rPr lang="en-US" sz="2400" b="0" dirty="0" err="1" smtClean="0">
                <a:solidFill>
                  <a:schemeClr val="tx1"/>
                </a:solidFill>
              </a:rPr>
              <a:t>Hepatotoxicity</a:t>
            </a:r>
            <a:r>
              <a:rPr lang="en-US" sz="2400" b="0" dirty="0" smtClean="0">
                <a:solidFill>
                  <a:schemeClr val="tx1"/>
                </a:solidFill>
              </a:rPr>
              <a:t> </a:t>
            </a:r>
            <a:r>
              <a:rPr lang="en-US" sz="2400" b="0" dirty="0">
                <a:solidFill>
                  <a:schemeClr val="tx1"/>
                </a:solidFill>
              </a:rPr>
              <a:t>attributable to study drug</a:t>
            </a:r>
          </a:p>
        </p:txBody>
      </p:sp>
      <p:sp>
        <p:nvSpPr>
          <p:cNvPr id="5" name="Line 4"/>
          <p:cNvSpPr>
            <a:spLocks noChangeShapeType="1"/>
          </p:cNvSpPr>
          <p:nvPr/>
        </p:nvSpPr>
        <p:spPr bwMode="auto">
          <a:xfrm>
            <a:off x="228600" y="16764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custDataLst>
      <p:tags r:id="rId1"/>
    </p:custDataLst>
    <p:extLst>
      <p:ext uri="{BB962C8B-B14F-4D97-AF65-F5344CB8AC3E}">
        <p14:creationId xmlns:p14="http://schemas.microsoft.com/office/powerpoint/2010/main" val="736487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PREVENT-TB-Factshee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987425"/>
            <a:ext cx="7910513"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3"/>
          <p:cNvSpPr txBox="1">
            <a:spLocks noChangeArrowheads="1"/>
          </p:cNvSpPr>
          <p:nvPr/>
        </p:nvSpPr>
        <p:spPr bwMode="auto">
          <a:xfrm>
            <a:off x="354013" y="6324600"/>
            <a:ext cx="20890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2"/>
                </a:solidFill>
                <a:latin typeface="Arial" pitchFamily="34" charset="0"/>
                <a:ea typeface="MS PGothic" pitchFamily="34" charset="-128"/>
              </a:defRPr>
            </a:lvl1pPr>
            <a:lvl2pPr marL="742950" indent="-285750">
              <a:defRPr sz="3200" b="1">
                <a:solidFill>
                  <a:schemeClr val="tx2"/>
                </a:solidFill>
                <a:latin typeface="Arial" pitchFamily="34" charset="0"/>
                <a:ea typeface="MS PGothic" pitchFamily="34" charset="-128"/>
              </a:defRPr>
            </a:lvl2pPr>
            <a:lvl3pPr marL="1143000" indent="-228600">
              <a:defRPr sz="3200" b="1">
                <a:solidFill>
                  <a:schemeClr val="tx2"/>
                </a:solidFill>
                <a:latin typeface="Arial" pitchFamily="34" charset="0"/>
                <a:ea typeface="MS PGothic" pitchFamily="34" charset="-128"/>
              </a:defRPr>
            </a:lvl3pPr>
            <a:lvl4pPr marL="1600200" indent="-228600">
              <a:defRPr sz="3200" b="1">
                <a:solidFill>
                  <a:schemeClr val="tx2"/>
                </a:solidFill>
                <a:latin typeface="Arial" pitchFamily="34" charset="0"/>
                <a:ea typeface="MS PGothic" pitchFamily="34" charset="-128"/>
              </a:defRPr>
            </a:lvl4pPr>
            <a:lvl5pPr marL="2057400" indent="-228600">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2"/>
                </a:solidFill>
                <a:latin typeface="Arial" pitchFamily="34" charset="0"/>
                <a:ea typeface="MS PGothic" pitchFamily="34" charset="-128"/>
              </a:defRPr>
            </a:lvl9pPr>
          </a:lstStyle>
          <a:p>
            <a:r>
              <a:rPr lang="en-US" sz="1000" dirty="0">
                <a:solidFill>
                  <a:schemeClr val="tx1"/>
                </a:solidFill>
              </a:rPr>
              <a:t>CDC</a:t>
            </a:r>
            <a:r>
              <a:rPr lang="en-US" sz="1000" dirty="0" smtClean="0">
                <a:solidFill>
                  <a:schemeClr val="tx1"/>
                </a:solidFill>
              </a:rPr>
              <a:t>, PREVENT </a:t>
            </a:r>
            <a:r>
              <a:rPr lang="en-US" sz="1000" dirty="0">
                <a:solidFill>
                  <a:schemeClr val="tx1"/>
                </a:solidFill>
              </a:rPr>
              <a:t>TB Study, 2011</a:t>
            </a:r>
          </a:p>
        </p:txBody>
      </p:sp>
    </p:spTree>
    <p:extLst>
      <p:ext uri="{BB962C8B-B14F-4D97-AF65-F5344CB8AC3E}">
        <p14:creationId xmlns:p14="http://schemas.microsoft.com/office/powerpoint/2010/main" val="35535719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457200" y="388938"/>
            <a:ext cx="82296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ctr">
              <a:lnSpc>
                <a:spcPct val="85000"/>
              </a:lnSpc>
            </a:pPr>
            <a:r>
              <a:rPr lang="en-US" sz="2800" dirty="0">
                <a:solidFill>
                  <a:schemeClr val="accent1"/>
                </a:solidFill>
                <a:cs typeface="Arial" pitchFamily="34" charset="0"/>
              </a:rPr>
              <a:t/>
            </a:r>
            <a:br>
              <a:rPr lang="en-US" sz="2800" dirty="0">
                <a:solidFill>
                  <a:schemeClr val="accent1"/>
                </a:solidFill>
                <a:cs typeface="Arial" pitchFamily="34" charset="0"/>
              </a:rPr>
            </a:br>
            <a:r>
              <a:rPr lang="en-US" sz="2800" dirty="0">
                <a:solidFill>
                  <a:schemeClr val="accent1"/>
                </a:solidFill>
              </a:rPr>
              <a:t> </a:t>
            </a:r>
            <a:r>
              <a:rPr lang="en-US" dirty="0">
                <a:solidFill>
                  <a:schemeClr val="accent1"/>
                </a:solidFill>
              </a:rPr>
              <a:t>TBTC Study 26, PREVENT-TB</a:t>
            </a:r>
          </a:p>
          <a:p>
            <a:pPr algn="ctr">
              <a:lnSpc>
                <a:spcPct val="85000"/>
              </a:lnSpc>
            </a:pPr>
            <a:r>
              <a:rPr lang="en-US" dirty="0">
                <a:solidFill>
                  <a:schemeClr val="accent1"/>
                </a:solidFill>
              </a:rPr>
              <a:t>Conclusions</a:t>
            </a:r>
          </a:p>
        </p:txBody>
      </p:sp>
      <p:sp>
        <p:nvSpPr>
          <p:cNvPr id="43011" name="Text Box 2"/>
          <p:cNvSpPr txBox="1">
            <a:spLocks noChangeArrowheads="1"/>
          </p:cNvSpPr>
          <p:nvPr/>
        </p:nvSpPr>
        <p:spPr bwMode="auto">
          <a:xfrm>
            <a:off x="228600" y="1905000"/>
            <a:ext cx="8686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20663" indent="-220663">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9pPr>
          </a:lstStyle>
          <a:p>
            <a:pPr>
              <a:lnSpc>
                <a:spcPct val="80000"/>
              </a:lnSpc>
              <a:spcBef>
                <a:spcPts val="1875"/>
              </a:spcBef>
              <a:buClr>
                <a:schemeClr val="accent1"/>
              </a:buClr>
              <a:buFont typeface="Arial" pitchFamily="34" charset="0"/>
              <a:buChar char="•"/>
            </a:pPr>
            <a:r>
              <a:rPr lang="en-US" sz="2400" b="0" dirty="0">
                <a:solidFill>
                  <a:schemeClr val="tx1"/>
                </a:solidFill>
              </a:rPr>
              <a:t>Permanent drug discontinuation due to adverse event was slightly higher in INH-RPT</a:t>
            </a:r>
          </a:p>
          <a:p>
            <a:pPr lvl="1">
              <a:lnSpc>
                <a:spcPct val="80000"/>
              </a:lnSpc>
              <a:spcBef>
                <a:spcPts val="425"/>
              </a:spcBef>
              <a:buClr>
                <a:schemeClr val="accent1"/>
              </a:buClr>
              <a:buFont typeface="Arial" pitchFamily="34" charset="0"/>
              <a:buChar char="–"/>
            </a:pPr>
            <a:r>
              <a:rPr lang="en-US" sz="2400" b="0" dirty="0">
                <a:solidFill>
                  <a:schemeClr val="tx1"/>
                </a:solidFill>
              </a:rPr>
              <a:t>4.7% vs. 3.6%</a:t>
            </a:r>
          </a:p>
          <a:p>
            <a:pPr>
              <a:lnSpc>
                <a:spcPct val="80000"/>
              </a:lnSpc>
              <a:spcBef>
                <a:spcPts val="1875"/>
              </a:spcBef>
              <a:buClr>
                <a:schemeClr val="accent1"/>
              </a:buClr>
              <a:buFont typeface="Arial" pitchFamily="34" charset="0"/>
              <a:buChar char="•"/>
            </a:pPr>
            <a:r>
              <a:rPr lang="en-US" sz="2400" b="0" dirty="0">
                <a:solidFill>
                  <a:schemeClr val="tx1"/>
                </a:solidFill>
              </a:rPr>
              <a:t>Rates of any adverse event attributable to study drug also higher in INH-RPT</a:t>
            </a:r>
          </a:p>
          <a:p>
            <a:pPr lvl="1">
              <a:lnSpc>
                <a:spcPct val="80000"/>
              </a:lnSpc>
              <a:spcBef>
                <a:spcPts val="425"/>
              </a:spcBef>
              <a:buClr>
                <a:schemeClr val="accent1"/>
              </a:buClr>
              <a:buFont typeface="Arial" pitchFamily="34" charset="0"/>
              <a:buChar char="–"/>
            </a:pPr>
            <a:r>
              <a:rPr lang="en-US" sz="2400" b="0" dirty="0">
                <a:solidFill>
                  <a:schemeClr val="tx1"/>
                </a:solidFill>
              </a:rPr>
              <a:t>8.1% vs. 5.5%</a:t>
            </a:r>
          </a:p>
          <a:p>
            <a:pPr lvl="1">
              <a:lnSpc>
                <a:spcPct val="80000"/>
              </a:lnSpc>
              <a:spcBef>
                <a:spcPts val="425"/>
              </a:spcBef>
              <a:buClr>
                <a:schemeClr val="accent1"/>
              </a:buClr>
              <a:buFont typeface="Arial" pitchFamily="34" charset="0"/>
              <a:buChar char="–"/>
            </a:pPr>
            <a:r>
              <a:rPr lang="en-US" sz="2400" b="0" dirty="0">
                <a:solidFill>
                  <a:schemeClr val="tx1"/>
                </a:solidFill>
              </a:rPr>
              <a:t>This relationship also seen with rash, possible hypersensitivity</a:t>
            </a:r>
          </a:p>
          <a:p>
            <a:pPr>
              <a:lnSpc>
                <a:spcPct val="80000"/>
              </a:lnSpc>
              <a:spcBef>
                <a:spcPts val="1875"/>
              </a:spcBef>
              <a:buClr>
                <a:schemeClr val="accent1"/>
              </a:buClr>
              <a:buFont typeface="Arial" pitchFamily="34" charset="0"/>
              <a:buChar char="•"/>
            </a:pPr>
            <a:r>
              <a:rPr lang="en-US" sz="2400" b="0" dirty="0">
                <a:solidFill>
                  <a:schemeClr val="tx1"/>
                </a:solidFill>
              </a:rPr>
              <a:t>Rates of grade 3 and 4 toxicity did not differ by arm</a:t>
            </a:r>
          </a:p>
          <a:p>
            <a:pPr>
              <a:lnSpc>
                <a:spcPct val="80000"/>
              </a:lnSpc>
              <a:spcBef>
                <a:spcPts val="1875"/>
              </a:spcBef>
              <a:buClr>
                <a:schemeClr val="accent1"/>
              </a:buClr>
              <a:buFont typeface="Arial" pitchFamily="34" charset="0"/>
              <a:buChar char="•"/>
            </a:pPr>
            <a:r>
              <a:rPr lang="en-US" sz="2400" b="0" dirty="0">
                <a:solidFill>
                  <a:schemeClr val="tx1"/>
                </a:solidFill>
              </a:rPr>
              <a:t>Rates of death low (~ 1%) in both arms</a:t>
            </a:r>
          </a:p>
          <a:p>
            <a:pPr>
              <a:lnSpc>
                <a:spcPct val="90000"/>
              </a:lnSpc>
              <a:spcBef>
                <a:spcPts val="1875"/>
              </a:spcBef>
            </a:pPr>
            <a:endParaRPr lang="en-US" sz="2000" dirty="0">
              <a:solidFill>
                <a:srgbClr val="FFFFFF"/>
              </a:solidFill>
            </a:endParaRPr>
          </a:p>
        </p:txBody>
      </p:sp>
      <p:sp>
        <p:nvSpPr>
          <p:cNvPr id="5" name="Line 4"/>
          <p:cNvSpPr>
            <a:spLocks noChangeShapeType="1"/>
          </p:cNvSpPr>
          <p:nvPr/>
        </p:nvSpPr>
        <p:spPr bwMode="auto">
          <a:xfrm>
            <a:off x="228600" y="16764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custDataLst>
      <p:tags r:id="rId1"/>
    </p:custDataLst>
    <p:extLst>
      <p:ext uri="{BB962C8B-B14F-4D97-AF65-F5344CB8AC3E}">
        <p14:creationId xmlns:p14="http://schemas.microsoft.com/office/powerpoint/2010/main" val="12082242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685800" y="992187"/>
            <a:ext cx="77724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ctr">
              <a:lnSpc>
                <a:spcPct val="85000"/>
              </a:lnSpc>
            </a:pPr>
            <a:r>
              <a:rPr lang="en-US" dirty="0">
                <a:solidFill>
                  <a:schemeClr val="accent1"/>
                </a:solidFill>
                <a:cs typeface="Arial" pitchFamily="34" charset="0"/>
              </a:rPr>
              <a:t>Interpretation</a:t>
            </a:r>
          </a:p>
        </p:txBody>
      </p:sp>
      <p:sp>
        <p:nvSpPr>
          <p:cNvPr id="44035" name="Text Box 2"/>
          <p:cNvSpPr txBox="1">
            <a:spLocks noChangeArrowheads="1"/>
          </p:cNvSpPr>
          <p:nvPr/>
        </p:nvSpPr>
        <p:spPr bwMode="auto">
          <a:xfrm>
            <a:off x="457200" y="2184400"/>
            <a:ext cx="83058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20663" indent="-220663">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2pPr>
            <a:lvl3pPr marL="11985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2"/>
                </a:solidFill>
                <a:latin typeface="Arial" pitchFamily="34" charset="0"/>
                <a:ea typeface="MS PGothic" pitchFamily="34" charset="-128"/>
              </a:defRPr>
            </a:lvl9pPr>
          </a:lstStyle>
          <a:p>
            <a:pPr>
              <a:lnSpc>
                <a:spcPct val="80000"/>
              </a:lnSpc>
              <a:spcBef>
                <a:spcPts val="1200"/>
              </a:spcBef>
              <a:buClr>
                <a:schemeClr val="accent1"/>
              </a:buClr>
              <a:buFont typeface="Arial" pitchFamily="34" charset="0"/>
              <a:buChar char="•"/>
            </a:pPr>
            <a:r>
              <a:rPr lang="en-US" sz="2800" b="0" dirty="0">
                <a:solidFill>
                  <a:schemeClr val="tx1"/>
                </a:solidFill>
              </a:rPr>
              <a:t>The higher rates of INH-RPT discontinuation due to an adverse event and adverse event attributable to study drug could be related to:</a:t>
            </a:r>
          </a:p>
          <a:p>
            <a:pPr lvl="1">
              <a:lnSpc>
                <a:spcPct val="80000"/>
              </a:lnSpc>
              <a:spcBef>
                <a:spcPts val="1200"/>
              </a:spcBef>
              <a:buClr>
                <a:schemeClr val="accent1"/>
              </a:buClr>
              <a:buFont typeface="Arial" pitchFamily="34" charset="0"/>
              <a:buChar char="–"/>
            </a:pPr>
            <a:r>
              <a:rPr lang="en-US" sz="2800" b="0" dirty="0">
                <a:solidFill>
                  <a:schemeClr val="tx1"/>
                </a:solidFill>
              </a:rPr>
              <a:t>Worse tolerability of INH-RPT</a:t>
            </a:r>
          </a:p>
          <a:p>
            <a:pPr lvl="1">
              <a:lnSpc>
                <a:spcPct val="80000"/>
              </a:lnSpc>
              <a:spcBef>
                <a:spcPts val="1200"/>
              </a:spcBef>
              <a:buClr>
                <a:schemeClr val="accent1"/>
              </a:buClr>
              <a:buFont typeface="Arial" pitchFamily="34" charset="0"/>
              <a:buChar char="–"/>
            </a:pPr>
            <a:r>
              <a:rPr lang="en-US" sz="2800" b="0" dirty="0">
                <a:solidFill>
                  <a:schemeClr val="tx1"/>
                </a:solidFill>
              </a:rPr>
              <a:t>More frequent interaction with study personnel</a:t>
            </a:r>
          </a:p>
          <a:p>
            <a:pPr lvl="2">
              <a:lnSpc>
                <a:spcPct val="80000"/>
              </a:lnSpc>
              <a:spcBef>
                <a:spcPts val="1200"/>
              </a:spcBef>
              <a:buClr>
                <a:schemeClr val="accent1"/>
              </a:buClr>
              <a:buFont typeface="Courier New" pitchFamily="49" charset="0"/>
              <a:buChar char="o"/>
            </a:pPr>
            <a:r>
              <a:rPr lang="en-US" sz="2400" b="0" dirty="0">
                <a:solidFill>
                  <a:schemeClr val="tx1"/>
                </a:solidFill>
              </a:rPr>
              <a:t>Weekly in INH-RPT vs. monthly in 9H</a:t>
            </a:r>
          </a:p>
          <a:p>
            <a:pPr lvl="1">
              <a:lnSpc>
                <a:spcPct val="80000"/>
              </a:lnSpc>
              <a:spcBef>
                <a:spcPts val="1200"/>
              </a:spcBef>
              <a:buClr>
                <a:schemeClr val="accent1"/>
              </a:buClr>
              <a:buFont typeface="Arial" pitchFamily="34" charset="0"/>
              <a:buChar char="–"/>
            </a:pPr>
            <a:r>
              <a:rPr lang="en-US" sz="2800" b="0" dirty="0">
                <a:solidFill>
                  <a:schemeClr val="tx1"/>
                </a:solidFill>
              </a:rPr>
              <a:t>Open-label design with novel regimen</a:t>
            </a:r>
          </a:p>
          <a:p>
            <a:pPr lvl="2">
              <a:lnSpc>
                <a:spcPct val="80000"/>
              </a:lnSpc>
              <a:spcBef>
                <a:spcPts val="1200"/>
              </a:spcBef>
              <a:buClr>
                <a:schemeClr val="accent1"/>
              </a:buClr>
              <a:buFont typeface="Courier New" pitchFamily="49" charset="0"/>
              <a:buChar char="o"/>
            </a:pPr>
            <a:r>
              <a:rPr lang="en-US" sz="2400" b="0" dirty="0">
                <a:solidFill>
                  <a:schemeClr val="tx1"/>
                </a:solidFill>
              </a:rPr>
              <a:t>Participants and investigators </a:t>
            </a:r>
          </a:p>
        </p:txBody>
      </p:sp>
      <p:sp>
        <p:nvSpPr>
          <p:cNvPr id="8" name="Line 4"/>
          <p:cNvSpPr>
            <a:spLocks noChangeShapeType="1"/>
          </p:cNvSpPr>
          <p:nvPr/>
        </p:nvSpPr>
        <p:spPr bwMode="auto">
          <a:xfrm>
            <a:off x="228600" y="16764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custDataLst>
      <p:tags r:id="rId1"/>
    </p:custDataLst>
    <p:extLst>
      <p:ext uri="{BB962C8B-B14F-4D97-AF65-F5344CB8AC3E}">
        <p14:creationId xmlns:p14="http://schemas.microsoft.com/office/powerpoint/2010/main" val="9780218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762000"/>
            <a:ext cx="8305800" cy="838200"/>
          </a:xfrm>
        </p:spPr>
        <p:txBody>
          <a:bodyPr/>
          <a:lstStyle/>
          <a:p>
            <a:pPr algn="ctr" eaLnBrk="1" hangingPunct="1"/>
            <a:r>
              <a:rPr lang="en-US" sz="3200" b="1" dirty="0" smtClean="0">
                <a:solidFill>
                  <a:schemeClr val="accent1"/>
                </a:solidFill>
                <a:latin typeface="Arial" pitchFamily="34" charset="0"/>
                <a:cs typeface="Arial" pitchFamily="34" charset="0"/>
              </a:rPr>
              <a:t>Do we </a:t>
            </a:r>
            <a:r>
              <a:rPr lang="en-US" sz="3200" b="1" i="1" dirty="0" smtClean="0">
                <a:solidFill>
                  <a:schemeClr val="accent1"/>
                </a:solidFill>
                <a:latin typeface="Arial" pitchFamily="34" charset="0"/>
                <a:cs typeface="Arial" pitchFamily="34" charset="0"/>
              </a:rPr>
              <a:t>really</a:t>
            </a:r>
            <a:r>
              <a:rPr lang="en-US" sz="3200" b="1" dirty="0" smtClean="0">
                <a:solidFill>
                  <a:schemeClr val="accent1"/>
                </a:solidFill>
                <a:latin typeface="Arial" pitchFamily="34" charset="0"/>
                <a:cs typeface="Arial" pitchFamily="34" charset="0"/>
              </a:rPr>
              <a:t> need DOT for INH-RPT?</a:t>
            </a:r>
          </a:p>
        </p:txBody>
      </p:sp>
      <p:sp>
        <p:nvSpPr>
          <p:cNvPr id="33795" name="Content Placeholder 2"/>
          <p:cNvSpPr>
            <a:spLocks noGrp="1"/>
          </p:cNvSpPr>
          <p:nvPr>
            <p:ph sz="quarter" idx="1"/>
          </p:nvPr>
        </p:nvSpPr>
        <p:spPr>
          <a:xfrm>
            <a:off x="381000" y="1981200"/>
            <a:ext cx="8382000" cy="4191000"/>
          </a:xfrm>
        </p:spPr>
        <p:txBody>
          <a:bodyPr>
            <a:normAutofit fontScale="62500" lnSpcReduction="20000"/>
          </a:bodyPr>
          <a:lstStyle/>
          <a:p>
            <a:pPr marL="274320" indent="-274320" eaLnBrk="1" fontAlgn="auto" hangingPunct="1">
              <a:spcBef>
                <a:spcPts val="580"/>
              </a:spcBef>
              <a:spcAft>
                <a:spcPts val="0"/>
              </a:spcAft>
              <a:buClr>
                <a:schemeClr val="accent1"/>
              </a:buClr>
              <a:buFont typeface="Arial" pitchFamily="34" charset="0"/>
              <a:buChar char="•"/>
              <a:defRPr/>
            </a:pPr>
            <a:r>
              <a:rPr lang="en-US" sz="3400" b="1" dirty="0" smtClean="0">
                <a:latin typeface="Arial" pitchFamily="34" charset="0"/>
                <a:cs typeface="Arial" pitchFamily="34" charset="0"/>
              </a:rPr>
              <a:t>Once a week regimen</a:t>
            </a:r>
          </a:p>
          <a:p>
            <a:pPr marL="548640" lvl="1" eaLnBrk="1" fontAlgn="auto" hangingPunct="1">
              <a:spcBef>
                <a:spcPts val="370"/>
              </a:spcBef>
              <a:spcAft>
                <a:spcPts val="0"/>
              </a:spcAft>
              <a:buClr>
                <a:schemeClr val="accent1"/>
              </a:buClr>
              <a:buFont typeface="Arial" pitchFamily="34" charset="0"/>
              <a:buChar char="–"/>
              <a:defRPr/>
            </a:pPr>
            <a:r>
              <a:rPr lang="en-US" sz="3100" dirty="0" smtClean="0">
                <a:latin typeface="Arial" pitchFamily="34" charset="0"/>
                <a:ea typeface="ＭＳ Ｐゴシック" charset="-128"/>
                <a:cs typeface="Arial" pitchFamily="34" charset="0"/>
              </a:rPr>
              <a:t>Ensure compliance</a:t>
            </a:r>
          </a:p>
          <a:p>
            <a:pPr marL="548640" lvl="1" eaLnBrk="1" fontAlgn="auto" hangingPunct="1">
              <a:spcBef>
                <a:spcPts val="370"/>
              </a:spcBef>
              <a:spcAft>
                <a:spcPts val="0"/>
              </a:spcAft>
              <a:buClr>
                <a:schemeClr val="accent1"/>
              </a:buClr>
              <a:buFont typeface="Arial" pitchFamily="34" charset="0"/>
              <a:buChar char="–"/>
              <a:defRPr/>
            </a:pPr>
            <a:r>
              <a:rPr lang="en-US" sz="3100" dirty="0" smtClean="0">
                <a:latin typeface="Arial" pitchFamily="34" charset="0"/>
                <a:ea typeface="ＭＳ Ｐゴシック" charset="-128"/>
                <a:cs typeface="Arial" pitchFamily="34" charset="0"/>
              </a:rPr>
              <a:t>Standard for all intermittent TB or LTBI treatment regimens</a:t>
            </a:r>
          </a:p>
          <a:p>
            <a:pPr marL="548640" lvl="1" eaLnBrk="1" fontAlgn="auto" hangingPunct="1">
              <a:spcBef>
                <a:spcPts val="370"/>
              </a:spcBef>
              <a:spcAft>
                <a:spcPts val="0"/>
              </a:spcAft>
              <a:buClr>
                <a:schemeClr val="accent1"/>
              </a:buClr>
              <a:buFont typeface="Arial" pitchFamily="34" charset="0"/>
              <a:buChar char="–"/>
              <a:defRPr/>
            </a:pPr>
            <a:r>
              <a:rPr lang="en-US" sz="3100" dirty="0" smtClean="0">
                <a:latin typeface="Arial" pitchFamily="34" charset="0"/>
                <a:ea typeface="ＭＳ Ｐゴシック" charset="-128"/>
                <a:cs typeface="Arial" pitchFamily="34" charset="0"/>
              </a:rPr>
              <a:t>Impact of missed doses on regimen effectiveness?</a:t>
            </a:r>
          </a:p>
          <a:p>
            <a:pPr marL="548640" lvl="1" eaLnBrk="1" fontAlgn="auto" hangingPunct="1">
              <a:spcBef>
                <a:spcPts val="370"/>
              </a:spcBef>
              <a:spcAft>
                <a:spcPts val="0"/>
              </a:spcAft>
              <a:buClr>
                <a:schemeClr val="accent1"/>
              </a:buClr>
              <a:buFont typeface="Arial" pitchFamily="34" charset="0"/>
              <a:buChar char="–"/>
              <a:defRPr/>
            </a:pPr>
            <a:r>
              <a:rPr lang="en-US" sz="3100" dirty="0" smtClean="0">
                <a:latin typeface="Arial" pitchFamily="34" charset="0"/>
                <a:ea typeface="ＭＳ Ｐゴシック" charset="-128"/>
                <a:cs typeface="Arial" pitchFamily="34" charset="0"/>
              </a:rPr>
              <a:t>Monitor for adverse effects</a:t>
            </a:r>
            <a:endParaRPr lang="en-US" sz="2800" b="1" dirty="0" smtClean="0">
              <a:latin typeface="Arial" pitchFamily="34" charset="0"/>
              <a:cs typeface="Arial" pitchFamily="34" charset="0"/>
            </a:endParaRPr>
          </a:p>
          <a:p>
            <a:pPr marL="274320" indent="-274320" eaLnBrk="1" fontAlgn="auto" hangingPunct="1">
              <a:spcBef>
                <a:spcPts val="580"/>
              </a:spcBef>
              <a:spcAft>
                <a:spcPts val="0"/>
              </a:spcAft>
              <a:buClr>
                <a:schemeClr val="accent1"/>
              </a:buClr>
              <a:buFont typeface="Arial" pitchFamily="34" charset="0"/>
              <a:buChar char="•"/>
              <a:defRPr/>
            </a:pPr>
            <a:r>
              <a:rPr lang="en-US" sz="3400" b="1" dirty="0" smtClean="0">
                <a:latin typeface="Arial" pitchFamily="34" charset="0"/>
                <a:cs typeface="Arial" pitchFamily="34" charset="0"/>
              </a:rPr>
              <a:t>Self-administered INH-RPT is being studied</a:t>
            </a:r>
          </a:p>
          <a:p>
            <a:pPr marL="548640" lvl="1" eaLnBrk="1" fontAlgn="auto" hangingPunct="1">
              <a:spcBef>
                <a:spcPts val="370"/>
              </a:spcBef>
              <a:spcAft>
                <a:spcPts val="0"/>
              </a:spcAft>
              <a:buClr>
                <a:schemeClr val="accent1"/>
              </a:buClr>
              <a:buFont typeface="Arial" pitchFamily="34" charset="0"/>
              <a:buChar char="–"/>
              <a:defRPr/>
            </a:pPr>
            <a:r>
              <a:rPr lang="en-US" sz="3100" dirty="0">
                <a:latin typeface="Arial" pitchFamily="34" charset="0"/>
                <a:ea typeface="ＭＳ Ｐゴシック" charset="-128"/>
                <a:cs typeface="Arial" pitchFamily="34" charset="0"/>
              </a:rPr>
              <a:t>TBTC Study 33 to address this: roughly 1100 patients randomized to DOT or self-administration with SMS reminders</a:t>
            </a:r>
          </a:p>
          <a:p>
            <a:pPr marL="822960" lvl="2" eaLnBrk="1" fontAlgn="auto" hangingPunct="1">
              <a:spcBef>
                <a:spcPts val="370"/>
              </a:spcBef>
              <a:spcAft>
                <a:spcPts val="0"/>
              </a:spcAft>
              <a:buClr>
                <a:schemeClr val="accent1"/>
              </a:buClr>
              <a:buFont typeface="Courier New" pitchFamily="49" charset="0"/>
              <a:buChar char="o"/>
              <a:defRPr/>
            </a:pPr>
            <a:r>
              <a:rPr lang="en-US" dirty="0">
                <a:latin typeface="Arial" pitchFamily="34" charset="0"/>
                <a:ea typeface="ＭＳ Ｐゴシック" charset="-128"/>
                <a:cs typeface="Arial" pitchFamily="34" charset="0"/>
              </a:rPr>
              <a:t>Study is ongoing</a:t>
            </a:r>
          </a:p>
          <a:p>
            <a:pPr marL="548640" lvl="1" eaLnBrk="1" fontAlgn="auto" hangingPunct="1">
              <a:spcBef>
                <a:spcPts val="370"/>
              </a:spcBef>
              <a:spcAft>
                <a:spcPts val="0"/>
              </a:spcAft>
              <a:buClr>
                <a:schemeClr val="accent1"/>
              </a:buClr>
              <a:buFont typeface="Arial" pitchFamily="34" charset="0"/>
              <a:buChar char="–"/>
              <a:defRPr/>
            </a:pPr>
            <a:r>
              <a:rPr lang="en-US" sz="3100" dirty="0" smtClean="0">
                <a:latin typeface="Arial" pitchFamily="34" charset="0"/>
                <a:ea typeface="ＭＳ Ｐゴシック" charset="-128"/>
                <a:cs typeface="Arial" pitchFamily="34" charset="0"/>
              </a:rPr>
              <a:t>Safety</a:t>
            </a:r>
            <a:endParaRPr lang="en-US" sz="3400" b="1" dirty="0" smtClean="0">
              <a:latin typeface="Arial" pitchFamily="34" charset="0"/>
              <a:cs typeface="Arial" pitchFamily="34" charset="0"/>
            </a:endParaRPr>
          </a:p>
          <a:p>
            <a:pPr marL="274320" indent="-274320" eaLnBrk="1" fontAlgn="auto" hangingPunct="1">
              <a:spcBef>
                <a:spcPts val="580"/>
              </a:spcBef>
              <a:spcAft>
                <a:spcPts val="0"/>
              </a:spcAft>
              <a:buClr>
                <a:schemeClr val="accent1"/>
              </a:buClr>
              <a:buFont typeface="Arial" pitchFamily="34" charset="0"/>
              <a:buChar char="•"/>
              <a:defRPr/>
            </a:pPr>
            <a:r>
              <a:rPr lang="en-US" sz="3400" b="1" dirty="0">
                <a:latin typeface="Arial" panose="020B0604020202020204" pitchFamily="34" charset="0"/>
                <a:cs typeface="Arial" panose="020B0604020202020204" pitchFamily="34" charset="0"/>
              </a:rPr>
              <a:t>CDC </a:t>
            </a:r>
            <a:r>
              <a:rPr lang="en-US" sz="3400" b="1" dirty="0" smtClean="0">
                <a:latin typeface="Arial" panose="020B0604020202020204" pitchFamily="34" charset="0"/>
                <a:cs typeface="Arial" panose="020B0604020202020204" pitchFamily="34" charset="0"/>
              </a:rPr>
              <a:t>LTBI </a:t>
            </a:r>
            <a:r>
              <a:rPr lang="en-US" sz="3400" b="1" dirty="0">
                <a:latin typeface="Arial" panose="020B0604020202020204" pitchFamily="34" charset="0"/>
                <a:cs typeface="Arial" panose="020B0604020202020204" pitchFamily="34" charset="0"/>
              </a:rPr>
              <a:t>treatment adverse effects surveillance system </a:t>
            </a:r>
            <a:endParaRPr lang="en-US" sz="3400" b="1" dirty="0" smtClean="0">
              <a:latin typeface="Arial" panose="020B0604020202020204" pitchFamily="34" charset="0"/>
              <a:cs typeface="Arial" panose="020B0604020202020204" pitchFamily="34" charset="0"/>
            </a:endParaRPr>
          </a:p>
          <a:p>
            <a:pPr marL="674370" lvl="1" indent="-274320" eaLnBrk="1" fontAlgn="auto" hangingPunct="1">
              <a:spcBef>
                <a:spcPts val="580"/>
              </a:spcBef>
              <a:spcAft>
                <a:spcPts val="0"/>
              </a:spcAft>
              <a:buClr>
                <a:schemeClr val="accent1"/>
              </a:buClr>
              <a:buFont typeface="Arial" pitchFamily="34" charset="0"/>
              <a:buChar char="•"/>
              <a:defRPr/>
            </a:pPr>
            <a:r>
              <a:rPr lang="en-US" sz="2400" dirty="0"/>
              <a:t>(</a:t>
            </a:r>
            <a:r>
              <a:rPr lang="en-US" sz="2400" u="sng" dirty="0">
                <a:hlinkClick r:id="rId4"/>
              </a:rPr>
              <a:t>ltbidrugevents@cdc.gov</a:t>
            </a:r>
            <a:r>
              <a:rPr lang="en-US" sz="2400" dirty="0"/>
              <a:t>, </a:t>
            </a:r>
            <a:r>
              <a:rPr lang="en-US" sz="2400" u="sng" dirty="0">
                <a:hlinkClick r:id="rId5"/>
              </a:rPr>
              <a:t>http://www.fda.gov/medwatch</a:t>
            </a:r>
            <a:r>
              <a:rPr lang="en-US" sz="2400" dirty="0"/>
              <a:t> or </a:t>
            </a:r>
            <a:r>
              <a:rPr lang="en-US" sz="2400" dirty="0" smtClean="0"/>
              <a:t>1-800-FDA-1088)</a:t>
            </a:r>
            <a:endParaRPr lang="en-US" sz="3000" b="1" dirty="0" smtClean="0">
              <a:latin typeface="Arial" panose="020B0604020202020204" pitchFamily="34" charset="0"/>
              <a:cs typeface="Arial" panose="020B0604020202020204" pitchFamily="34" charset="0"/>
            </a:endParaRPr>
          </a:p>
          <a:p>
            <a:pPr marL="274320" indent="-274320" eaLnBrk="1" fontAlgn="auto" hangingPunct="1">
              <a:spcBef>
                <a:spcPts val="580"/>
              </a:spcBef>
              <a:spcAft>
                <a:spcPts val="0"/>
              </a:spcAft>
              <a:buClr>
                <a:schemeClr val="accent1"/>
              </a:buClr>
              <a:buFont typeface="Arial" pitchFamily="34" charset="0"/>
              <a:buChar char="•"/>
              <a:defRPr/>
            </a:pPr>
            <a:endParaRPr lang="en-US" sz="3400" b="1" dirty="0" smtClean="0">
              <a:latin typeface="Arial" pitchFamily="34" charset="0"/>
              <a:cs typeface="Arial" pitchFamily="34" charset="0"/>
            </a:endParaRPr>
          </a:p>
          <a:p>
            <a:pPr marL="274320" indent="-274320" eaLnBrk="1" fontAlgn="auto" hangingPunct="1">
              <a:spcBef>
                <a:spcPts val="580"/>
              </a:spcBef>
              <a:spcAft>
                <a:spcPts val="0"/>
              </a:spcAft>
              <a:buClr>
                <a:schemeClr val="accent1"/>
              </a:buClr>
              <a:buFont typeface="Wingdings 2"/>
              <a:buChar char=""/>
              <a:defRPr/>
            </a:pPr>
            <a:endParaRPr lang="en-US" sz="2800" b="1" dirty="0" smtClean="0">
              <a:latin typeface="Arial" pitchFamily="34" charset="0"/>
              <a:cs typeface="Arial" pitchFamily="34" charset="0"/>
            </a:endParaRPr>
          </a:p>
        </p:txBody>
      </p:sp>
      <p:sp>
        <p:nvSpPr>
          <p:cNvPr id="6" name="Line 4"/>
          <p:cNvSpPr>
            <a:spLocks noChangeShapeType="1"/>
          </p:cNvSpPr>
          <p:nvPr/>
        </p:nvSpPr>
        <p:spPr bwMode="auto">
          <a:xfrm>
            <a:off x="228600" y="16764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custDataLst>
      <p:tags r:id="rId1"/>
    </p:custDataLst>
    <p:extLst>
      <p:ext uri="{BB962C8B-B14F-4D97-AF65-F5344CB8AC3E}">
        <p14:creationId xmlns:p14="http://schemas.microsoft.com/office/powerpoint/2010/main" val="249008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1"/>
                </a:solidFill>
                <a:latin typeface="Arial" pitchFamily="34" charset="0"/>
                <a:cs typeface="Arial" pitchFamily="34" charset="0"/>
              </a:rPr>
              <a:t>Bethlehem, PA Experience</a:t>
            </a:r>
            <a:endParaRPr lang="en-US" sz="3200" b="1"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457200" y="1493837"/>
            <a:ext cx="8229600" cy="4525963"/>
          </a:xfrm>
        </p:spPr>
        <p:txBody>
          <a:bodyPr/>
          <a:lstStyle/>
          <a:p>
            <a:pPr>
              <a:spcAft>
                <a:spcPts val="600"/>
              </a:spcAft>
              <a:buClr>
                <a:schemeClr val="accent1"/>
              </a:buClr>
            </a:pPr>
            <a:r>
              <a:rPr lang="en-US" sz="2400" b="1" dirty="0" smtClean="0"/>
              <a:t> “Increasing </a:t>
            </a:r>
            <a:r>
              <a:rPr lang="en-US" sz="2400" b="1" dirty="0"/>
              <a:t>treatment completion of LTBI in high-risk international university </a:t>
            </a:r>
            <a:r>
              <a:rPr lang="en-US" sz="2400" b="1" dirty="0" smtClean="0"/>
              <a:t>students”*</a:t>
            </a:r>
          </a:p>
          <a:p>
            <a:pPr marL="0" indent="0">
              <a:buClr>
                <a:schemeClr val="accent1"/>
              </a:buClr>
              <a:buNone/>
            </a:pPr>
            <a:r>
              <a:rPr lang="en-US" sz="2400" b="1" dirty="0" smtClean="0"/>
              <a:t>Results:</a:t>
            </a:r>
          </a:p>
          <a:p>
            <a:pPr lvl="1">
              <a:buClr>
                <a:schemeClr val="accent1"/>
              </a:buClr>
            </a:pPr>
            <a:r>
              <a:rPr lang="en-US" sz="1800" dirty="0"/>
              <a:t>In fall 2012, 19 out of 20 (95%) students chose to be treated.</a:t>
            </a:r>
          </a:p>
          <a:p>
            <a:pPr lvl="1">
              <a:buClr>
                <a:schemeClr val="accent1"/>
              </a:buClr>
            </a:pPr>
            <a:r>
              <a:rPr lang="en-US" sz="1800" dirty="0"/>
              <a:t>Previously, in fall 2011 when the only treatment offered was 9 months of INH, 17 out of 44 (38.6%) students chose to be treated.</a:t>
            </a:r>
          </a:p>
          <a:p>
            <a:pPr lvl="1">
              <a:buClr>
                <a:schemeClr val="accent1"/>
              </a:buClr>
            </a:pPr>
            <a:r>
              <a:rPr lang="en-US" sz="1800" dirty="0"/>
              <a:t>Out of the 19 students who began the regimen, 13 (68.4%) students successfully took all 12 doses of the medication, completing the regimen. Of the 6 who did not complete, 3 stopped taking the medication due to adverse effects of medication and 3 were lost to follow up.</a:t>
            </a:r>
          </a:p>
          <a:p>
            <a:pPr lvl="1">
              <a:buClr>
                <a:schemeClr val="accent1"/>
              </a:buClr>
            </a:pPr>
            <a:r>
              <a:rPr lang="en-US" sz="1800" dirty="0"/>
              <a:t>Of the previous group of students who were only offered the 9 month INH regimen, 17 began treatment and 9 finished the full 9 months, for a completion rate of 52.9</a:t>
            </a:r>
            <a:r>
              <a:rPr lang="en-US" sz="1800" dirty="0" smtClean="0"/>
              <a:t>%.</a:t>
            </a:r>
            <a:endParaRPr lang="en-US" sz="1800" dirty="0"/>
          </a:p>
        </p:txBody>
      </p:sp>
      <p:sp>
        <p:nvSpPr>
          <p:cNvPr id="4" name="TextBox 3"/>
          <p:cNvSpPr txBox="1"/>
          <p:nvPr/>
        </p:nvSpPr>
        <p:spPr>
          <a:xfrm>
            <a:off x="152400" y="6172200"/>
            <a:ext cx="3733800" cy="461665"/>
          </a:xfrm>
          <a:prstGeom prst="rect">
            <a:avLst/>
          </a:prstGeom>
          <a:noFill/>
        </p:spPr>
        <p:txBody>
          <a:bodyPr wrap="square" rtlCol="0">
            <a:spAutoFit/>
          </a:bodyPr>
          <a:lstStyle/>
          <a:p>
            <a:r>
              <a:rPr lang="en-US" sz="800" dirty="0" smtClean="0"/>
              <a:t>*A</a:t>
            </a:r>
            <a:r>
              <a:rPr lang="en-US" sz="800" dirty="0"/>
              <a:t>. Anderson RN BSN</a:t>
            </a:r>
            <a:r>
              <a:rPr lang="en-US" sz="800" b="1" dirty="0"/>
              <a:t>1, </a:t>
            </a:r>
            <a:r>
              <a:rPr lang="en-US" sz="800" dirty="0"/>
              <a:t>S. </a:t>
            </a:r>
            <a:r>
              <a:rPr lang="en-US" sz="800" dirty="0" err="1"/>
              <a:t>Madeja</a:t>
            </a:r>
            <a:r>
              <a:rPr lang="en-US" sz="800" dirty="0"/>
              <a:t> RN MSN</a:t>
            </a:r>
            <a:r>
              <a:rPr lang="en-US" sz="800" b="1" dirty="0"/>
              <a:t>1 </a:t>
            </a:r>
            <a:r>
              <a:rPr lang="en-US" sz="800" dirty="0"/>
              <a:t>&amp; L. </a:t>
            </a:r>
            <a:r>
              <a:rPr lang="en-US" sz="800" dirty="0" err="1"/>
              <a:t>Paulos</a:t>
            </a:r>
            <a:r>
              <a:rPr lang="en-US" sz="800" dirty="0"/>
              <a:t> RN MPH2</a:t>
            </a:r>
          </a:p>
          <a:p>
            <a:r>
              <a:rPr lang="en-US" sz="800" b="1" i="1" dirty="0"/>
              <a:t>1 </a:t>
            </a:r>
            <a:r>
              <a:rPr lang="en-US" sz="800" dirty="0"/>
              <a:t>Bethlehem Health Bureau – Bethlehem, Pennsylvania 2 Maryland Department of Health and Mental Hygiene - Baltimore, Maryland</a:t>
            </a:r>
          </a:p>
        </p:txBody>
      </p:sp>
      <p:sp>
        <p:nvSpPr>
          <p:cNvPr id="6" name="Line 4"/>
          <p:cNvSpPr>
            <a:spLocks noChangeShapeType="1"/>
          </p:cNvSpPr>
          <p:nvPr/>
        </p:nvSpPr>
        <p:spPr bwMode="auto">
          <a:xfrm>
            <a:off x="228600" y="13716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extLst>
      <p:ext uri="{BB962C8B-B14F-4D97-AF65-F5344CB8AC3E}">
        <p14:creationId xmlns:p14="http://schemas.microsoft.com/office/powerpoint/2010/main" val="30496967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1"/>
                </a:solidFill>
                <a:latin typeface="Arial" pitchFamily="34" charset="0"/>
                <a:cs typeface="Arial" pitchFamily="34" charset="0"/>
              </a:rPr>
              <a:t>Bethlehem, PA Experience</a:t>
            </a:r>
            <a:endParaRPr lang="en-US" sz="3200" b="1" dirty="0">
              <a:solidFill>
                <a:schemeClr val="accent1"/>
              </a:solidFill>
            </a:endParaRPr>
          </a:p>
        </p:txBody>
      </p:sp>
      <p:sp>
        <p:nvSpPr>
          <p:cNvPr id="3" name="Content Placeholder 2"/>
          <p:cNvSpPr>
            <a:spLocks noGrp="1"/>
          </p:cNvSpPr>
          <p:nvPr>
            <p:ph idx="1"/>
          </p:nvPr>
        </p:nvSpPr>
        <p:spPr>
          <a:xfrm>
            <a:off x="457200" y="1524000"/>
            <a:ext cx="8229600" cy="4525963"/>
          </a:xfrm>
        </p:spPr>
        <p:txBody>
          <a:bodyPr/>
          <a:lstStyle/>
          <a:p>
            <a:pPr>
              <a:spcAft>
                <a:spcPts val="600"/>
              </a:spcAft>
              <a:buClr>
                <a:schemeClr val="accent1"/>
              </a:buClr>
            </a:pPr>
            <a:r>
              <a:rPr lang="en-US" sz="2400" b="1" dirty="0"/>
              <a:t> “Increasing treatment completion of LTBI in high-risk international university students</a:t>
            </a:r>
            <a:r>
              <a:rPr lang="en-US" sz="2400" b="1" dirty="0" smtClean="0"/>
              <a:t>”*</a:t>
            </a:r>
          </a:p>
          <a:p>
            <a:pPr marL="0" indent="0">
              <a:buClr>
                <a:schemeClr val="accent1"/>
              </a:buClr>
              <a:buNone/>
            </a:pPr>
            <a:r>
              <a:rPr lang="en-US" sz="2400" b="1" dirty="0" smtClean="0"/>
              <a:t>Discussion</a:t>
            </a:r>
            <a:r>
              <a:rPr lang="en-US" sz="2400" b="1" dirty="0"/>
              <a:t>:</a:t>
            </a:r>
          </a:p>
          <a:p>
            <a:pPr lvl="1">
              <a:buClr>
                <a:schemeClr val="accent1"/>
              </a:buClr>
            </a:pPr>
            <a:r>
              <a:rPr lang="en-US" sz="1800" dirty="0"/>
              <a:t>The new 12 week regimen has not only increased treatment completion from 52.9% to 68.4% but has also greatly increased the number of students who chose to initiate treatment from 38.6% to 95%.</a:t>
            </a:r>
          </a:p>
          <a:p>
            <a:pPr lvl="1">
              <a:buClr>
                <a:schemeClr val="accent1"/>
              </a:buClr>
            </a:pPr>
            <a:r>
              <a:rPr lang="en-US" sz="1800" dirty="0"/>
              <a:t>Requirements of directly observed therapy with the new regimen ensures students took each dose because each dose is observed by the nurse. Previously, the students were trusted to take each dose on their own and report when they missed a dose.</a:t>
            </a:r>
          </a:p>
          <a:p>
            <a:pPr lvl="1">
              <a:buClr>
                <a:schemeClr val="accent1"/>
              </a:buClr>
            </a:pPr>
            <a:r>
              <a:rPr lang="en-US" sz="1800" dirty="0"/>
              <a:t>High student satisfaction rates – 63% were either satisfied or very satisfied – indicates the regimen was viewed favorably.</a:t>
            </a:r>
          </a:p>
          <a:p>
            <a:pPr>
              <a:buClr>
                <a:schemeClr val="accent1"/>
              </a:buClr>
            </a:pPr>
            <a:endParaRPr lang="en-US" sz="1800" b="1" dirty="0"/>
          </a:p>
          <a:p>
            <a:pPr>
              <a:buClr>
                <a:schemeClr val="accent1"/>
              </a:buClr>
            </a:pPr>
            <a:endParaRPr lang="en-US" sz="1800" dirty="0"/>
          </a:p>
        </p:txBody>
      </p:sp>
      <p:sp>
        <p:nvSpPr>
          <p:cNvPr id="4" name="TextBox 3"/>
          <p:cNvSpPr txBox="1"/>
          <p:nvPr/>
        </p:nvSpPr>
        <p:spPr>
          <a:xfrm>
            <a:off x="152400" y="6172200"/>
            <a:ext cx="3733800" cy="461665"/>
          </a:xfrm>
          <a:prstGeom prst="rect">
            <a:avLst/>
          </a:prstGeom>
          <a:noFill/>
        </p:spPr>
        <p:txBody>
          <a:bodyPr wrap="square" rtlCol="0">
            <a:spAutoFit/>
          </a:bodyPr>
          <a:lstStyle/>
          <a:p>
            <a:r>
              <a:rPr lang="en-US" sz="800" dirty="0" smtClean="0"/>
              <a:t>*A</a:t>
            </a:r>
            <a:r>
              <a:rPr lang="en-US" sz="800" dirty="0"/>
              <a:t>. Anderson RN BSN</a:t>
            </a:r>
            <a:r>
              <a:rPr lang="en-US" sz="800" b="1" dirty="0"/>
              <a:t>1, </a:t>
            </a:r>
            <a:r>
              <a:rPr lang="en-US" sz="800" dirty="0"/>
              <a:t>S. </a:t>
            </a:r>
            <a:r>
              <a:rPr lang="en-US" sz="800" dirty="0" err="1"/>
              <a:t>Madeja</a:t>
            </a:r>
            <a:r>
              <a:rPr lang="en-US" sz="800" dirty="0"/>
              <a:t> RN MSN</a:t>
            </a:r>
            <a:r>
              <a:rPr lang="en-US" sz="800" b="1" dirty="0"/>
              <a:t>1 </a:t>
            </a:r>
            <a:r>
              <a:rPr lang="en-US" sz="800" dirty="0"/>
              <a:t>&amp; L. </a:t>
            </a:r>
            <a:r>
              <a:rPr lang="en-US" sz="800" dirty="0" err="1"/>
              <a:t>Paulos</a:t>
            </a:r>
            <a:r>
              <a:rPr lang="en-US" sz="800" dirty="0"/>
              <a:t> RN MPH2</a:t>
            </a:r>
          </a:p>
          <a:p>
            <a:r>
              <a:rPr lang="en-US" sz="800" b="1" i="1" dirty="0"/>
              <a:t>1 </a:t>
            </a:r>
            <a:r>
              <a:rPr lang="en-US" sz="800" dirty="0"/>
              <a:t>Bethlehem Health Bureau – Bethlehem, Pennsylvania 2 Maryland Department of Health and Mental Hygiene - Baltimore, Maryland</a:t>
            </a:r>
          </a:p>
        </p:txBody>
      </p:sp>
      <p:sp>
        <p:nvSpPr>
          <p:cNvPr id="6" name="Line 4"/>
          <p:cNvSpPr>
            <a:spLocks noChangeShapeType="1"/>
          </p:cNvSpPr>
          <p:nvPr/>
        </p:nvSpPr>
        <p:spPr bwMode="auto">
          <a:xfrm>
            <a:off x="228600" y="13716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extLst>
      <p:ext uri="{BB962C8B-B14F-4D97-AF65-F5344CB8AC3E}">
        <p14:creationId xmlns:p14="http://schemas.microsoft.com/office/powerpoint/2010/main" val="1416564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81000" y="914400"/>
            <a:ext cx="8515350" cy="496887"/>
          </a:xfrm>
        </p:spPr>
        <p:txBody>
          <a:bodyPr/>
          <a:lstStyle/>
          <a:p>
            <a:pPr algn="ctr" eaLnBrk="1" hangingPunct="1"/>
            <a:r>
              <a:rPr lang="en-US" sz="3200" b="1" dirty="0" smtClean="0">
                <a:solidFill>
                  <a:schemeClr val="accent1"/>
                </a:solidFill>
                <a:latin typeface="Arial" pitchFamily="34" charset="0"/>
                <a:cs typeface="Arial" pitchFamily="34" charset="0"/>
              </a:rPr>
              <a:t>Completion of Therapy</a:t>
            </a:r>
          </a:p>
        </p:txBody>
      </p:sp>
      <p:graphicFrame>
        <p:nvGraphicFramePr>
          <p:cNvPr id="42036" name="Group 52"/>
          <p:cNvGraphicFramePr>
            <a:graphicFrameLocks noGrp="1"/>
          </p:cNvGraphicFramePr>
          <p:nvPr/>
        </p:nvGraphicFramePr>
        <p:xfrm>
          <a:off x="457200" y="1992312"/>
          <a:ext cx="8229600" cy="4560888"/>
        </p:xfrm>
        <a:graphic>
          <a:graphicData uri="http://schemas.openxmlformats.org/drawingml/2006/table">
            <a:tbl>
              <a:tblPr/>
              <a:tblGrid>
                <a:gridCol w="1868488"/>
                <a:gridCol w="1970087"/>
                <a:gridCol w="1971675"/>
                <a:gridCol w="2419350"/>
              </a:tblGrid>
              <a:tr h="879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Arial" pitchFamily="34" charset="0"/>
                          <a:ea typeface="ＭＳ Ｐゴシック" pitchFamily="34" charset="-128"/>
                        </a:rPr>
                        <a:t>Regimen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Arial" pitchFamily="34" charset="0"/>
                          <a:ea typeface="ＭＳ Ｐゴシック" pitchFamily="34" charset="-128"/>
                        </a:rPr>
                        <a:t>Duration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Arial" pitchFamily="34" charset="0"/>
                          <a:ea typeface="ＭＳ Ｐゴシック" pitchFamily="34" charset="-128"/>
                        </a:rPr>
                        <a:t>Doses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Arial" pitchFamily="34" charset="0"/>
                          <a:ea typeface="ＭＳ Ｐゴシック" pitchFamily="34" charset="-128"/>
                        </a:rPr>
                        <a:t>Complete Within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000"/>
                    </a:solidFill>
                  </a:tcPr>
                </a:tc>
              </a:tr>
              <a:tr h="557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Daily INH</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9 months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270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12 months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39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Twice weekly INH</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9 months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76</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12 months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4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Daily INH</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6 months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180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9 months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39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Twice weekly INH</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6 months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52</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9 months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62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Rifampin</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8B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4 months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8B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120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8B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6 months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8B8B8"/>
                    </a:solidFill>
                  </a:tcPr>
                </a:tc>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INH-RPT</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CAE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3 months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CAE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11-12</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CAE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16 weeks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CAECC"/>
                    </a:solidFill>
                  </a:tcPr>
                </a:tc>
              </a:tr>
            </a:tbl>
          </a:graphicData>
        </a:graphic>
      </p:graphicFrame>
      <p:sp>
        <p:nvSpPr>
          <p:cNvPr id="6" name="Line 4"/>
          <p:cNvSpPr>
            <a:spLocks noChangeShapeType="1"/>
          </p:cNvSpPr>
          <p:nvPr/>
        </p:nvSpPr>
        <p:spPr bwMode="auto">
          <a:xfrm>
            <a:off x="228600" y="16764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custDataLst>
      <p:tags r:id="rId1"/>
    </p:custDataLst>
    <p:extLst>
      <p:ext uri="{BB962C8B-B14F-4D97-AF65-F5344CB8AC3E}">
        <p14:creationId xmlns:p14="http://schemas.microsoft.com/office/powerpoint/2010/main" val="1971045309"/>
      </p:ext>
    </p:extLst>
  </p:cSld>
  <p:clrMapOvr>
    <a:masterClrMapping/>
  </p:clrMapOvr>
  <p:transition spd="slow"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381000"/>
            <a:ext cx="8229600" cy="1143000"/>
          </a:xfrm>
        </p:spPr>
        <p:txBody>
          <a:bodyPr/>
          <a:lstStyle/>
          <a:p>
            <a:pPr algn="ctr" eaLnBrk="1" hangingPunct="1"/>
            <a:r>
              <a:rPr lang="en-US" sz="3200" b="1" dirty="0" smtClean="0">
                <a:solidFill>
                  <a:schemeClr val="accent1"/>
                </a:solidFill>
                <a:latin typeface="Arial" pitchFamily="34" charset="0"/>
                <a:cs typeface="Arial" pitchFamily="34" charset="0"/>
              </a:rPr>
              <a:t>Priorities in Screening and </a:t>
            </a:r>
            <a:br>
              <a:rPr lang="en-US" sz="3200" b="1" dirty="0" smtClean="0">
                <a:solidFill>
                  <a:schemeClr val="accent1"/>
                </a:solidFill>
                <a:latin typeface="Arial" pitchFamily="34" charset="0"/>
                <a:cs typeface="Arial" pitchFamily="34" charset="0"/>
              </a:rPr>
            </a:br>
            <a:r>
              <a:rPr lang="en-US" sz="3200" b="1" dirty="0" smtClean="0">
                <a:solidFill>
                  <a:schemeClr val="accent1"/>
                </a:solidFill>
                <a:latin typeface="Arial" pitchFamily="34" charset="0"/>
                <a:cs typeface="Arial" pitchFamily="34" charset="0"/>
              </a:rPr>
              <a:t>Treatment of LTBI</a:t>
            </a:r>
          </a:p>
        </p:txBody>
      </p:sp>
      <p:sp>
        <p:nvSpPr>
          <p:cNvPr id="49155" name="Content Placeholder 2"/>
          <p:cNvSpPr>
            <a:spLocks noGrp="1"/>
          </p:cNvSpPr>
          <p:nvPr>
            <p:ph sz="quarter" idx="1"/>
          </p:nvPr>
        </p:nvSpPr>
        <p:spPr>
          <a:xfrm>
            <a:off x="457200" y="1874837"/>
            <a:ext cx="8229600" cy="4525963"/>
          </a:xfrm>
        </p:spPr>
        <p:txBody>
          <a:bodyPr/>
          <a:lstStyle/>
          <a:p>
            <a:pPr eaLnBrk="1" hangingPunct="1">
              <a:spcBef>
                <a:spcPts val="1200"/>
              </a:spcBef>
              <a:buClr>
                <a:schemeClr val="accent1"/>
              </a:buClr>
              <a:buFont typeface="Arial" pitchFamily="34" charset="0"/>
              <a:buChar char="•"/>
            </a:pPr>
            <a:r>
              <a:rPr lang="en-US" sz="2600" dirty="0" smtClean="0">
                <a:latin typeface="Arial" pitchFamily="34" charset="0"/>
                <a:ea typeface="Microsoft YaHei" pitchFamily="34" charset="-122"/>
                <a:cs typeface="Arial" pitchFamily="34" charset="0"/>
              </a:rPr>
              <a:t>With new tools for the diagnosis and treatment of LTBI, we now have a chance to improve the effectiveness of TB control in the US by focusing on cost-effective priorities</a:t>
            </a:r>
          </a:p>
          <a:p>
            <a:pPr eaLnBrk="1" hangingPunct="1">
              <a:spcBef>
                <a:spcPts val="1200"/>
              </a:spcBef>
              <a:buClr>
                <a:schemeClr val="accent1"/>
              </a:buClr>
              <a:buFont typeface="Arial" pitchFamily="34" charset="0"/>
              <a:buChar char="•"/>
            </a:pPr>
            <a:r>
              <a:rPr lang="en-US" sz="2600" dirty="0" smtClean="0">
                <a:latin typeface="Arial" pitchFamily="34" charset="0"/>
                <a:ea typeface="Microsoft YaHei" pitchFamily="34" charset="-122"/>
                <a:cs typeface="Arial" pitchFamily="34" charset="0"/>
              </a:rPr>
              <a:t>IGRA was cost saving compared with TST in certain groups</a:t>
            </a:r>
          </a:p>
          <a:p>
            <a:pPr eaLnBrk="1" hangingPunct="1">
              <a:spcBef>
                <a:spcPts val="1200"/>
              </a:spcBef>
              <a:buClr>
                <a:schemeClr val="accent1"/>
              </a:buClr>
              <a:buFont typeface="Arial" pitchFamily="34" charset="0"/>
              <a:buChar char="•"/>
            </a:pPr>
            <a:r>
              <a:rPr lang="en-US" sz="2600" dirty="0" smtClean="0">
                <a:latin typeface="Arial" pitchFamily="34" charset="0"/>
                <a:ea typeface="Microsoft YaHei" pitchFamily="34" charset="-122"/>
                <a:cs typeface="Arial" pitchFamily="34" charset="0"/>
              </a:rPr>
              <a:t>LTBI screening guidelines could make progress toward TB elimination by screening close contacts, HIV infected, foreign born regardless of time living in the US</a:t>
            </a:r>
          </a:p>
        </p:txBody>
      </p:sp>
      <p:sp>
        <p:nvSpPr>
          <p:cNvPr id="49156" name="TextBox 3"/>
          <p:cNvSpPr txBox="1">
            <a:spLocks noChangeArrowheads="1"/>
          </p:cNvSpPr>
          <p:nvPr/>
        </p:nvSpPr>
        <p:spPr bwMode="auto">
          <a:xfrm>
            <a:off x="354013" y="6461125"/>
            <a:ext cx="34559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2"/>
                </a:solidFill>
                <a:latin typeface="Arial" pitchFamily="34" charset="0"/>
                <a:ea typeface="MS PGothic" pitchFamily="34" charset="-128"/>
              </a:defRPr>
            </a:lvl1pPr>
            <a:lvl2pPr marL="742950" indent="-285750">
              <a:defRPr sz="3200" b="1">
                <a:solidFill>
                  <a:schemeClr val="tx2"/>
                </a:solidFill>
                <a:latin typeface="Arial" pitchFamily="34" charset="0"/>
                <a:ea typeface="MS PGothic" pitchFamily="34" charset="-128"/>
              </a:defRPr>
            </a:lvl2pPr>
            <a:lvl3pPr marL="1143000" indent="-228600">
              <a:defRPr sz="3200" b="1">
                <a:solidFill>
                  <a:schemeClr val="tx2"/>
                </a:solidFill>
                <a:latin typeface="Arial" pitchFamily="34" charset="0"/>
                <a:ea typeface="MS PGothic" pitchFamily="34" charset="-128"/>
              </a:defRPr>
            </a:lvl3pPr>
            <a:lvl4pPr marL="1600200" indent="-228600">
              <a:defRPr sz="3200" b="1">
                <a:solidFill>
                  <a:schemeClr val="tx2"/>
                </a:solidFill>
                <a:latin typeface="Arial" pitchFamily="34" charset="0"/>
                <a:ea typeface="MS PGothic" pitchFamily="34" charset="-128"/>
              </a:defRPr>
            </a:lvl4pPr>
            <a:lvl5pPr marL="2057400" indent="-228600">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2"/>
                </a:solidFill>
                <a:latin typeface="Arial" pitchFamily="34" charset="0"/>
                <a:ea typeface="MS PGothic" pitchFamily="34" charset="-128"/>
              </a:defRPr>
            </a:lvl9pPr>
          </a:lstStyle>
          <a:p>
            <a:r>
              <a:rPr lang="en-US" sz="1000" dirty="0" err="1">
                <a:solidFill>
                  <a:schemeClr val="tx1"/>
                </a:solidFill>
              </a:rPr>
              <a:t>Linas</a:t>
            </a:r>
            <a:r>
              <a:rPr lang="en-US" sz="1000" dirty="0">
                <a:solidFill>
                  <a:schemeClr val="tx1"/>
                </a:solidFill>
              </a:rPr>
              <a:t> BP. </a:t>
            </a:r>
            <a:r>
              <a:rPr lang="en-US" sz="1000" i="1" dirty="0">
                <a:solidFill>
                  <a:schemeClr val="tx1"/>
                </a:solidFill>
              </a:rPr>
              <a:t>Am J </a:t>
            </a:r>
            <a:r>
              <a:rPr lang="en-US" sz="1000" i="1" dirty="0" err="1">
                <a:solidFill>
                  <a:schemeClr val="tx1"/>
                </a:solidFill>
              </a:rPr>
              <a:t>Respir</a:t>
            </a:r>
            <a:r>
              <a:rPr lang="en-US" sz="1000" i="1" dirty="0">
                <a:solidFill>
                  <a:schemeClr val="tx1"/>
                </a:solidFill>
              </a:rPr>
              <a:t> Cri Care Med</a:t>
            </a:r>
            <a:r>
              <a:rPr lang="en-US" sz="1000" dirty="0">
                <a:solidFill>
                  <a:schemeClr val="tx1"/>
                </a:solidFill>
              </a:rPr>
              <a:t>. 2011;184:590-601</a:t>
            </a:r>
          </a:p>
        </p:txBody>
      </p:sp>
      <p:sp>
        <p:nvSpPr>
          <p:cNvPr id="7" name="Line 4"/>
          <p:cNvSpPr>
            <a:spLocks noChangeShapeType="1"/>
          </p:cNvSpPr>
          <p:nvPr/>
        </p:nvSpPr>
        <p:spPr bwMode="auto">
          <a:xfrm>
            <a:off x="228600" y="16764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custDataLst>
      <p:tags r:id="rId1"/>
    </p:custDataLst>
    <p:extLst>
      <p:ext uri="{BB962C8B-B14F-4D97-AF65-F5344CB8AC3E}">
        <p14:creationId xmlns:p14="http://schemas.microsoft.com/office/powerpoint/2010/main" val="3023472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3738" y="76200"/>
            <a:ext cx="5214937"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6200" y="6096000"/>
            <a:ext cx="1752600" cy="461665"/>
          </a:xfrm>
          <a:prstGeom prst="rect">
            <a:avLst/>
          </a:prstGeom>
        </p:spPr>
        <p:txBody>
          <a:bodyPr wrap="square">
            <a:spAutoFit/>
          </a:bodyPr>
          <a:lstStyle/>
          <a:p>
            <a:r>
              <a:rPr lang="en-US" sz="1200" dirty="0" err="1"/>
              <a:t>Horsburgh</a:t>
            </a:r>
            <a:r>
              <a:rPr lang="en-US" sz="1200" dirty="0"/>
              <a:t> and Rubin</a:t>
            </a:r>
          </a:p>
          <a:p>
            <a:r>
              <a:rPr lang="en-US" sz="1200" dirty="0"/>
              <a:t>NEJM 2011</a:t>
            </a:r>
          </a:p>
        </p:txBody>
      </p:sp>
    </p:spTree>
    <p:extLst>
      <p:ext uri="{BB962C8B-B14F-4D97-AF65-F5344CB8AC3E}">
        <p14:creationId xmlns:p14="http://schemas.microsoft.com/office/powerpoint/2010/main" val="26601727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a:xfrm>
            <a:off x="457200" y="685800"/>
            <a:ext cx="8229600" cy="914400"/>
          </a:xfrm>
        </p:spPr>
        <p:txBody>
          <a:bodyPr/>
          <a:lstStyle/>
          <a:p>
            <a:pPr eaLnBrk="1" hangingPunct="1"/>
            <a:r>
              <a:rPr lang="en-US" sz="3200" b="1" dirty="0" smtClean="0">
                <a:solidFill>
                  <a:schemeClr val="accent1"/>
                </a:solidFill>
                <a:latin typeface="Arial" pitchFamily="34" charset="0"/>
                <a:ea typeface="MS PGothic" pitchFamily="34" charset="-128"/>
                <a:cs typeface="Arial" pitchFamily="34" charset="0"/>
              </a:rPr>
              <a:t>Treatment of LTBI </a:t>
            </a:r>
            <a:r>
              <a:rPr lang="en-US" sz="3200" b="1" dirty="0" smtClean="0">
                <a:solidFill>
                  <a:schemeClr val="accent1"/>
                </a:solidFill>
                <a:latin typeface="Arial" pitchFamily="34" charset="0"/>
                <a:ea typeface="MS PGothic" pitchFamily="34" charset="-128"/>
                <a:cs typeface="Arial" pitchFamily="34" charset="0"/>
              </a:rPr>
              <a:t>2015: </a:t>
            </a:r>
            <a:r>
              <a:rPr lang="en-US" sz="3200" b="1" dirty="0" smtClean="0">
                <a:solidFill>
                  <a:schemeClr val="accent1"/>
                </a:solidFill>
                <a:latin typeface="Arial" pitchFamily="34" charset="0"/>
                <a:ea typeface="MS PGothic" pitchFamily="34" charset="-128"/>
                <a:cs typeface="Arial" pitchFamily="34" charset="0"/>
              </a:rPr>
              <a:t>Conclusions</a:t>
            </a:r>
          </a:p>
        </p:txBody>
      </p:sp>
      <p:sp>
        <p:nvSpPr>
          <p:cNvPr id="51202" name="Content Placeholder 3"/>
          <p:cNvSpPr>
            <a:spLocks noGrp="1"/>
          </p:cNvSpPr>
          <p:nvPr>
            <p:ph sz="quarter" idx="1"/>
          </p:nvPr>
        </p:nvSpPr>
        <p:spPr>
          <a:xfrm>
            <a:off x="304800" y="1981200"/>
            <a:ext cx="8382000" cy="4876800"/>
          </a:xfrm>
        </p:spPr>
        <p:txBody>
          <a:bodyPr>
            <a:normAutofit fontScale="77500" lnSpcReduction="20000"/>
          </a:bodyPr>
          <a:lstStyle/>
          <a:p>
            <a:pPr marL="274320" indent="-274320" eaLnBrk="1" fontAlgn="auto" hangingPunct="1">
              <a:spcBef>
                <a:spcPts val="1200"/>
              </a:spcBef>
              <a:spcAft>
                <a:spcPts val="0"/>
              </a:spcAft>
              <a:buClr>
                <a:schemeClr val="accent1"/>
              </a:buClr>
              <a:buFont typeface="Arial" pitchFamily="34" charset="0"/>
              <a:buChar char="•"/>
              <a:defRPr/>
            </a:pPr>
            <a:r>
              <a:rPr lang="en-US" sz="2800" dirty="0" smtClean="0">
                <a:latin typeface="Arial" pitchFamily="34" charset="0"/>
                <a:ea typeface="ＭＳ Ｐゴシック" charset="-128"/>
                <a:cs typeface="Arial" pitchFamily="34" charset="0"/>
              </a:rPr>
              <a:t>LTBI is common in the U.S.</a:t>
            </a:r>
          </a:p>
          <a:p>
            <a:pPr marL="274320" indent="-274320" eaLnBrk="1" fontAlgn="auto" hangingPunct="1">
              <a:spcBef>
                <a:spcPts val="1200"/>
              </a:spcBef>
              <a:spcAft>
                <a:spcPts val="0"/>
              </a:spcAft>
              <a:buClr>
                <a:schemeClr val="accent1"/>
              </a:buClr>
              <a:buFont typeface="Arial" pitchFamily="34" charset="0"/>
              <a:buChar char="•"/>
              <a:defRPr/>
            </a:pPr>
            <a:r>
              <a:rPr lang="en-US" sz="2800" dirty="0" smtClean="0">
                <a:latin typeface="Arial" pitchFamily="34" charset="0"/>
                <a:ea typeface="ＭＳ Ｐゴシック" charset="-128"/>
                <a:cs typeface="Arial" pitchFamily="34" charset="0"/>
              </a:rPr>
              <a:t>Treatment of LTBI is an important component of TB elimination strategies</a:t>
            </a:r>
          </a:p>
          <a:p>
            <a:pPr marL="274320" indent="-274320" eaLnBrk="1" fontAlgn="auto" hangingPunct="1">
              <a:spcBef>
                <a:spcPts val="1200"/>
              </a:spcBef>
              <a:spcAft>
                <a:spcPts val="0"/>
              </a:spcAft>
              <a:buClr>
                <a:schemeClr val="accent1"/>
              </a:buClr>
              <a:buFont typeface="Arial" pitchFamily="34" charset="0"/>
              <a:buChar char="•"/>
              <a:defRPr/>
            </a:pPr>
            <a:r>
              <a:rPr lang="en-US" sz="2600" dirty="0" smtClean="0">
                <a:latin typeface="Arial" panose="020B0604020202020204" pitchFamily="34" charset="0"/>
                <a:cs typeface="Arial" panose="020B0604020202020204" pitchFamily="34" charset="0"/>
              </a:rPr>
              <a:t>Important to choose </a:t>
            </a:r>
            <a:r>
              <a:rPr lang="en-US" sz="2600" dirty="0">
                <a:latin typeface="Arial" panose="020B0604020202020204" pitchFamily="34" charset="0"/>
                <a:cs typeface="Arial" panose="020B0604020202020204" pitchFamily="34" charset="0"/>
              </a:rPr>
              <a:t>treatment regimen based on individual circumstance of each patient</a:t>
            </a:r>
            <a:endParaRPr lang="en-US" sz="2600" dirty="0" smtClean="0">
              <a:latin typeface="Arial" pitchFamily="34" charset="0"/>
              <a:ea typeface="ＭＳ Ｐゴシック" charset="-128"/>
              <a:cs typeface="Arial" pitchFamily="34" charset="0"/>
            </a:endParaRPr>
          </a:p>
          <a:p>
            <a:pPr marL="274320" indent="-274320" eaLnBrk="1" fontAlgn="auto" hangingPunct="1">
              <a:spcBef>
                <a:spcPts val="1200"/>
              </a:spcBef>
              <a:spcAft>
                <a:spcPts val="0"/>
              </a:spcAft>
              <a:buClr>
                <a:schemeClr val="accent1"/>
              </a:buClr>
              <a:buFont typeface="Arial" pitchFamily="34" charset="0"/>
              <a:buChar char="•"/>
              <a:defRPr/>
            </a:pPr>
            <a:r>
              <a:rPr lang="en-US" sz="2800" dirty="0" smtClean="0">
                <a:latin typeface="Arial" pitchFamily="34" charset="0"/>
                <a:ea typeface="ＭＳ Ｐゴシック" charset="-128"/>
                <a:cs typeface="Arial" pitchFamily="34" charset="0"/>
              </a:rPr>
              <a:t>Treatment with the standard regimen of 9H is associated with very low adherence and significant rates of adverse </a:t>
            </a:r>
            <a:r>
              <a:rPr lang="en-US" sz="2800" dirty="0" smtClean="0">
                <a:latin typeface="Arial" pitchFamily="34" charset="0"/>
                <a:ea typeface="ＭＳ Ｐゴシック" charset="-128"/>
                <a:cs typeface="Arial" pitchFamily="34" charset="0"/>
              </a:rPr>
              <a:t>events</a:t>
            </a:r>
          </a:p>
          <a:p>
            <a:pPr marL="274320" indent="-274320" eaLnBrk="1" fontAlgn="auto" hangingPunct="1">
              <a:spcBef>
                <a:spcPts val="1200"/>
              </a:spcBef>
              <a:spcAft>
                <a:spcPts val="0"/>
              </a:spcAft>
              <a:buClr>
                <a:schemeClr val="accent1"/>
              </a:buClr>
              <a:buFont typeface="Arial" pitchFamily="34" charset="0"/>
              <a:buChar char="•"/>
              <a:defRPr/>
            </a:pPr>
            <a:r>
              <a:rPr lang="en-US" sz="2800" dirty="0" smtClean="0">
                <a:latin typeface="Arial" pitchFamily="34" charset="0"/>
                <a:ea typeface="ＭＳ Ｐゴシック" charset="-128"/>
                <a:cs typeface="Arial" pitchFamily="34" charset="0"/>
              </a:rPr>
              <a:t>Treatment with 4 months Rif is associated with muc</a:t>
            </a:r>
            <a:r>
              <a:rPr lang="en-US" sz="2800" dirty="0" smtClean="0">
                <a:latin typeface="Arial" pitchFamily="34" charset="0"/>
                <a:ea typeface="ＭＳ Ｐゴシック" charset="-128"/>
                <a:cs typeface="Arial" pitchFamily="34" charset="0"/>
              </a:rPr>
              <a:t>h higher adherence and fewer serious side effects when compared to 9H</a:t>
            </a:r>
            <a:endParaRPr lang="en-US" sz="2800" dirty="0" smtClean="0">
              <a:latin typeface="Arial" pitchFamily="34" charset="0"/>
              <a:ea typeface="ＭＳ Ｐゴシック" charset="-128"/>
              <a:cs typeface="Arial" pitchFamily="34" charset="0"/>
            </a:endParaRPr>
          </a:p>
          <a:p>
            <a:pPr marL="274320" indent="-274320" eaLnBrk="1" fontAlgn="auto" hangingPunct="1">
              <a:spcBef>
                <a:spcPts val="1200"/>
              </a:spcBef>
              <a:spcAft>
                <a:spcPts val="0"/>
              </a:spcAft>
              <a:buClr>
                <a:schemeClr val="accent1"/>
              </a:buClr>
              <a:buFont typeface="Arial" pitchFamily="34" charset="0"/>
              <a:buChar char="•"/>
              <a:defRPr/>
            </a:pPr>
            <a:r>
              <a:rPr lang="en-US" sz="2800" dirty="0" smtClean="0">
                <a:latin typeface="Arial" pitchFamily="34" charset="0"/>
                <a:ea typeface="ＭＳ Ｐゴシック" charset="-128"/>
                <a:cs typeface="Arial" pitchFamily="34" charset="0"/>
              </a:rPr>
              <a:t>Regimen of INH-RPT is as efficacious as 9H, and when administered by DOT</a:t>
            </a:r>
          </a:p>
          <a:p>
            <a:pPr marL="274320" indent="-274320" eaLnBrk="1" fontAlgn="auto" hangingPunct="1">
              <a:spcBef>
                <a:spcPts val="1200"/>
              </a:spcBef>
              <a:spcAft>
                <a:spcPts val="0"/>
              </a:spcAft>
              <a:buClr>
                <a:schemeClr val="accent1"/>
              </a:buClr>
              <a:buFont typeface="Arial" pitchFamily="34" charset="0"/>
              <a:buChar char="•"/>
              <a:defRPr/>
            </a:pPr>
            <a:r>
              <a:rPr lang="en-US" sz="2800" dirty="0" smtClean="0">
                <a:latin typeface="Arial" pitchFamily="34" charset="0"/>
                <a:ea typeface="ＭＳ Ｐゴシック" charset="-128"/>
                <a:cs typeface="Arial" pitchFamily="34" charset="0"/>
              </a:rPr>
              <a:t>Self-administration of INH-RPT will be tested in a randomized controlled TBTC trial</a:t>
            </a:r>
            <a:endParaRPr lang="en-US" sz="2800" baseline="-25000" dirty="0" smtClean="0">
              <a:latin typeface="Arial" pitchFamily="34" charset="0"/>
              <a:ea typeface="ＭＳ Ｐゴシック" charset="-128"/>
              <a:cs typeface="Arial" pitchFamily="34" charset="0"/>
            </a:endParaRPr>
          </a:p>
        </p:txBody>
      </p:sp>
      <p:sp>
        <p:nvSpPr>
          <p:cNvPr id="6" name="Line 4"/>
          <p:cNvSpPr>
            <a:spLocks noChangeShapeType="1"/>
          </p:cNvSpPr>
          <p:nvPr/>
        </p:nvSpPr>
        <p:spPr bwMode="auto">
          <a:xfrm>
            <a:off x="228600" y="16764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extLst>
      <p:ext uri="{BB962C8B-B14F-4D97-AF65-F5344CB8AC3E}">
        <p14:creationId xmlns:p14="http://schemas.microsoft.com/office/powerpoint/2010/main" val="25433680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Edbabyno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53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2"/>
          <p:cNvSpPr txBox="1">
            <a:spLocks noChangeArrowheads="1"/>
          </p:cNvSpPr>
          <p:nvPr>
            <p:custDataLst>
              <p:tags r:id="rId1"/>
            </p:custDataLst>
          </p:nvPr>
        </p:nvSpPr>
        <p:spPr bwMode="auto">
          <a:xfrm>
            <a:off x="6061075" y="228600"/>
            <a:ext cx="3082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latin typeface="Calibri" pitchFamily="34" charset="0"/>
              </a:rPr>
              <a:t>Contact</a:t>
            </a:r>
          </a:p>
        </p:txBody>
      </p:sp>
      <p:sp>
        <p:nvSpPr>
          <p:cNvPr id="11268" name="TextBox 3"/>
          <p:cNvSpPr txBox="1">
            <a:spLocks noChangeArrowheads="1"/>
          </p:cNvSpPr>
          <p:nvPr>
            <p:custDataLst>
              <p:tags r:id="rId2"/>
            </p:custDataLst>
          </p:nvPr>
        </p:nvSpPr>
        <p:spPr bwMode="auto">
          <a:xfrm>
            <a:off x="1588" y="5780088"/>
            <a:ext cx="9144000" cy="1077218"/>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dirty="0">
                <a:solidFill>
                  <a:schemeClr val="bg1"/>
                </a:solidFill>
                <a:latin typeface="Calibri" pitchFamily="34" charset="0"/>
              </a:rPr>
              <a:t>Ed Zuroweste, MD </a:t>
            </a:r>
            <a:r>
              <a:rPr lang="en-US" sz="3200" dirty="0" smtClean="0">
                <a:solidFill>
                  <a:schemeClr val="bg1"/>
                </a:solidFill>
                <a:latin typeface="Calibri" pitchFamily="34" charset="0"/>
              </a:rPr>
              <a:t> </a:t>
            </a:r>
          </a:p>
          <a:p>
            <a:pPr algn="ctr" eaLnBrk="1" hangingPunct="1"/>
            <a:r>
              <a:rPr lang="en-US" sz="3200" dirty="0" smtClean="0">
                <a:solidFill>
                  <a:schemeClr val="bg1"/>
                </a:solidFill>
                <a:latin typeface="Calibri" pitchFamily="34" charset="0"/>
              </a:rPr>
              <a:t>kugelzur@migrantclinician.org</a:t>
            </a:r>
            <a:endParaRPr lang="en-US" sz="32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457200" y="639762"/>
            <a:ext cx="8229600" cy="960438"/>
          </a:xfrm>
        </p:spPr>
        <p:txBody>
          <a:bodyPr>
            <a:normAutofit/>
          </a:bodyPr>
          <a:lstStyle/>
          <a:p>
            <a:pPr>
              <a:defRPr/>
            </a:pPr>
            <a:r>
              <a:rPr lang="en-US" altLang="en-US" sz="3200" b="1" dirty="0" smtClean="0">
                <a:solidFill>
                  <a:schemeClr val="accent1"/>
                </a:solidFill>
                <a:latin typeface="Arial" pitchFamily="34" charset="0"/>
                <a:cs typeface="Arial" pitchFamily="34" charset="0"/>
              </a:rPr>
              <a:t>Pre-treatment Evaluation </a:t>
            </a:r>
            <a:endParaRPr lang="en-US" sz="3200" b="1" dirty="0" smtClean="0">
              <a:solidFill>
                <a:schemeClr val="accent1"/>
              </a:solidFill>
              <a:latin typeface="Arial" pitchFamily="34" charset="0"/>
              <a:cs typeface="Arial" pitchFamily="34" charset="0"/>
            </a:endParaRPr>
          </a:p>
        </p:txBody>
      </p:sp>
      <p:sp>
        <p:nvSpPr>
          <p:cNvPr id="6147" name="Rectangle 3"/>
          <p:cNvSpPr>
            <a:spLocks noGrp="1" noChangeArrowheads="1"/>
          </p:cNvSpPr>
          <p:nvPr>
            <p:ph sz="half" idx="1"/>
          </p:nvPr>
        </p:nvSpPr>
        <p:spPr>
          <a:xfrm>
            <a:off x="152400" y="2438400"/>
            <a:ext cx="5181600" cy="4114800"/>
          </a:xfrm>
        </p:spPr>
        <p:txBody>
          <a:bodyPr/>
          <a:lstStyle/>
          <a:p>
            <a:pPr>
              <a:buClr>
                <a:schemeClr val="accent1"/>
              </a:buClr>
              <a:defRPr/>
            </a:pPr>
            <a:r>
              <a:rPr lang="en-US" sz="2200" dirty="0" smtClean="0">
                <a:latin typeface="Arial" pitchFamily="34" charset="0"/>
                <a:cs typeface="Arial" pitchFamily="34" charset="0"/>
              </a:rPr>
              <a:t>Rule out TB disease </a:t>
            </a:r>
          </a:p>
          <a:p>
            <a:pPr lvl="1">
              <a:buClr>
                <a:schemeClr val="accent1"/>
              </a:buClr>
              <a:defRPr/>
            </a:pPr>
            <a:r>
              <a:rPr lang="en-US" sz="1800" dirty="0" smtClean="0">
                <a:latin typeface="Arial" pitchFamily="34" charset="0"/>
                <a:cs typeface="Arial" pitchFamily="34" charset="0"/>
              </a:rPr>
              <a:t>Wait for culture result if specimen obtained</a:t>
            </a:r>
          </a:p>
          <a:p>
            <a:pPr lvl="1">
              <a:buClr>
                <a:schemeClr val="accent1"/>
              </a:buClr>
              <a:defRPr/>
            </a:pPr>
            <a:r>
              <a:rPr lang="en-US" sz="1800" dirty="0" smtClean="0">
                <a:latin typeface="Arial" pitchFamily="34" charset="0"/>
                <a:cs typeface="Arial" pitchFamily="34" charset="0"/>
              </a:rPr>
              <a:t>Assess/evaluate for symptoms</a:t>
            </a:r>
          </a:p>
          <a:p>
            <a:pPr>
              <a:buClr>
                <a:schemeClr val="accent1"/>
              </a:buClr>
              <a:defRPr/>
            </a:pPr>
            <a:r>
              <a:rPr lang="en-US" sz="2200" dirty="0" smtClean="0">
                <a:latin typeface="Arial" pitchFamily="34" charset="0"/>
                <a:cs typeface="Arial" pitchFamily="34" charset="0"/>
              </a:rPr>
              <a:t>Determine prior history of treatment for LTBI or TB disease</a:t>
            </a:r>
          </a:p>
          <a:p>
            <a:pPr>
              <a:buClr>
                <a:schemeClr val="accent1"/>
              </a:buClr>
              <a:defRPr/>
            </a:pPr>
            <a:r>
              <a:rPr lang="en-US" sz="2200" dirty="0" smtClean="0">
                <a:latin typeface="Arial" pitchFamily="34" charset="0"/>
                <a:cs typeface="Arial" pitchFamily="34" charset="0"/>
              </a:rPr>
              <a:t>Assess risks and benefits of treatment</a:t>
            </a:r>
          </a:p>
          <a:p>
            <a:pPr lvl="1">
              <a:buClr>
                <a:schemeClr val="accent1"/>
              </a:buClr>
              <a:defRPr/>
            </a:pPr>
            <a:r>
              <a:rPr lang="en-US" sz="1800" dirty="0" smtClean="0">
                <a:latin typeface="Arial" pitchFamily="34" charset="0"/>
                <a:cs typeface="Arial" pitchFamily="34" charset="0"/>
              </a:rPr>
              <a:t>Active liver disease</a:t>
            </a:r>
          </a:p>
          <a:p>
            <a:pPr>
              <a:buClr>
                <a:schemeClr val="accent1"/>
              </a:buClr>
              <a:defRPr/>
            </a:pPr>
            <a:r>
              <a:rPr lang="en-US" sz="2200" dirty="0" smtClean="0">
                <a:latin typeface="Arial" pitchFamily="34" charset="0"/>
                <a:cs typeface="Arial" pitchFamily="34" charset="0"/>
              </a:rPr>
              <a:t>Ascertain current and previous drug therapy and side effects</a:t>
            </a:r>
          </a:p>
        </p:txBody>
      </p:sp>
      <p:sp>
        <p:nvSpPr>
          <p:cNvPr id="9" name="Line 4"/>
          <p:cNvSpPr>
            <a:spLocks noChangeShapeType="1"/>
          </p:cNvSpPr>
          <p:nvPr/>
        </p:nvSpPr>
        <p:spPr bwMode="auto">
          <a:xfrm>
            <a:off x="228600" y="1554162"/>
            <a:ext cx="85344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pic>
        <p:nvPicPr>
          <p:cNvPr id="5" name="Content Placeholder 2"/>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r="1426"/>
          <a:stretch>
            <a:fillRect/>
          </a:stretch>
        </p:blipFill>
        <p:spPr>
          <a:xfrm>
            <a:off x="5313211" y="2989522"/>
            <a:ext cx="3830789" cy="3016615"/>
          </a:xfrm>
        </p:spPr>
      </p:pic>
      <p:sp>
        <p:nvSpPr>
          <p:cNvPr id="6" name="TextBox 5"/>
          <p:cNvSpPr txBox="1"/>
          <p:nvPr/>
        </p:nvSpPr>
        <p:spPr>
          <a:xfrm>
            <a:off x="152400" y="1900535"/>
            <a:ext cx="5638800" cy="461665"/>
          </a:xfrm>
          <a:prstGeom prst="rect">
            <a:avLst/>
          </a:prstGeom>
          <a:noFill/>
        </p:spPr>
        <p:txBody>
          <a:bodyPr wrap="square" rtlCol="0">
            <a:spAutoFit/>
          </a:bodyPr>
          <a:lstStyle/>
          <a:p>
            <a:r>
              <a:rPr lang="en-US" sz="2400" b="1" dirty="0" smtClean="0">
                <a:latin typeface="Arial" pitchFamily="34" charset="0"/>
                <a:cs typeface="Arial" pitchFamily="34" charset="0"/>
              </a:rPr>
              <a:t>Before initiating treatment for LTBI:</a:t>
            </a:r>
            <a:endParaRPr lang="en-US" sz="2400" dirty="0" smtClean="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924687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 y="485775"/>
            <a:ext cx="9144000" cy="6372225"/>
          </a:xfrm>
          <a:prstGeom prst="rect">
            <a:avLst/>
          </a:prstGeom>
        </p:spPr>
      </p:pic>
      <p:sp>
        <p:nvSpPr>
          <p:cNvPr id="4" name="TextBox 3"/>
          <p:cNvSpPr txBox="1"/>
          <p:nvPr/>
        </p:nvSpPr>
        <p:spPr>
          <a:xfrm>
            <a:off x="76200" y="2819400"/>
            <a:ext cx="5181600" cy="3693319"/>
          </a:xfrm>
          <a:prstGeom prst="rect">
            <a:avLst/>
          </a:prstGeom>
          <a:solidFill>
            <a:schemeClr val="tx1">
              <a:lumMod val="85000"/>
              <a:lumOff val="15000"/>
            </a:schemeClr>
          </a:solidFill>
        </p:spPr>
        <p:txBody>
          <a:bodyPr wrap="square" rtlCol="0">
            <a:spAutoFit/>
          </a:bodyPr>
          <a:lstStyle/>
          <a:p>
            <a:pPr marL="342900" indent="-342900">
              <a:spcAft>
                <a:spcPts val="1200"/>
              </a:spcAft>
              <a:buFont typeface="Arial" panose="020B0604020202020204" pitchFamily="34" charset="0"/>
              <a:buChar char="•"/>
            </a:pPr>
            <a:r>
              <a:rPr lang="en-US" sz="2800" dirty="0" smtClean="0">
                <a:solidFill>
                  <a:schemeClr val="bg1"/>
                </a:solidFill>
              </a:rPr>
              <a:t>Counsel and educate patient</a:t>
            </a:r>
          </a:p>
          <a:p>
            <a:pPr marL="800100" lvl="1" indent="-342900">
              <a:spcAft>
                <a:spcPts val="1200"/>
              </a:spcAft>
              <a:buFont typeface="Arial" panose="020B0604020202020204" pitchFamily="34" charset="0"/>
              <a:buChar char="•"/>
            </a:pPr>
            <a:r>
              <a:rPr lang="en-US" sz="2000" dirty="0">
                <a:solidFill>
                  <a:schemeClr val="bg1"/>
                </a:solidFill>
              </a:rPr>
              <a:t>Discuss patient’s risk for progressing to TB disease</a:t>
            </a:r>
          </a:p>
          <a:p>
            <a:pPr marL="800100" lvl="1" indent="-342900">
              <a:spcAft>
                <a:spcPts val="1200"/>
              </a:spcAft>
              <a:buFont typeface="Arial" panose="020B0604020202020204" pitchFamily="34" charset="0"/>
              <a:buChar char="•"/>
            </a:pPr>
            <a:r>
              <a:rPr lang="en-US" sz="2000" dirty="0">
                <a:solidFill>
                  <a:schemeClr val="accent3">
                    <a:lumMod val="20000"/>
                    <a:lumOff val="80000"/>
                  </a:schemeClr>
                </a:solidFill>
              </a:rPr>
              <a:t>Emphasize benefits of treatment</a:t>
            </a:r>
          </a:p>
          <a:p>
            <a:pPr marL="800100" lvl="1" indent="-342900">
              <a:spcAft>
                <a:spcPts val="1200"/>
              </a:spcAft>
              <a:buFont typeface="Arial" panose="020B0604020202020204" pitchFamily="34" charset="0"/>
              <a:buChar char="•"/>
            </a:pPr>
            <a:r>
              <a:rPr lang="en-US" sz="2000" dirty="0">
                <a:solidFill>
                  <a:schemeClr val="accent3">
                    <a:lumMod val="20000"/>
                    <a:lumOff val="80000"/>
                  </a:schemeClr>
                </a:solidFill>
              </a:rPr>
              <a:t>Assess whether patient willing to be treated for full treatment </a:t>
            </a:r>
            <a:r>
              <a:rPr lang="en-US" sz="2000" dirty="0" smtClean="0">
                <a:solidFill>
                  <a:schemeClr val="accent3">
                    <a:lumMod val="20000"/>
                    <a:lumOff val="80000"/>
                  </a:schemeClr>
                </a:solidFill>
              </a:rPr>
              <a:t>period</a:t>
            </a:r>
            <a:endParaRPr lang="en-US" sz="2800" dirty="0" smtClean="0">
              <a:solidFill>
                <a:schemeClr val="bg1"/>
              </a:solidFill>
            </a:endParaRPr>
          </a:p>
          <a:p>
            <a:pPr marL="342900" indent="-342900">
              <a:spcAft>
                <a:spcPts val="1200"/>
              </a:spcAft>
              <a:buFont typeface="Arial" panose="020B0604020202020204" pitchFamily="34" charset="0"/>
              <a:buChar char="•"/>
            </a:pPr>
            <a:r>
              <a:rPr lang="en-US" sz="2800" dirty="0" smtClean="0">
                <a:solidFill>
                  <a:schemeClr val="bg1"/>
                </a:solidFill>
              </a:rPr>
              <a:t>Review common side effects</a:t>
            </a:r>
          </a:p>
          <a:p>
            <a:pPr marL="342900" indent="-342900">
              <a:spcAft>
                <a:spcPts val="1200"/>
              </a:spcAft>
              <a:buFont typeface="Arial" panose="020B0604020202020204" pitchFamily="34" charset="0"/>
              <a:buChar char="•"/>
            </a:pPr>
            <a:r>
              <a:rPr lang="en-US" sz="2800" dirty="0" smtClean="0">
                <a:solidFill>
                  <a:schemeClr val="bg1"/>
                </a:solidFill>
              </a:rPr>
              <a:t>Establish treatment plan</a:t>
            </a:r>
          </a:p>
        </p:txBody>
      </p:sp>
      <p:sp>
        <p:nvSpPr>
          <p:cNvPr id="3" name="Title 2"/>
          <p:cNvSpPr>
            <a:spLocks noGrp="1"/>
          </p:cNvSpPr>
          <p:nvPr>
            <p:ph type="title"/>
          </p:nvPr>
        </p:nvSpPr>
        <p:spPr/>
        <p:txBody>
          <a:bodyPr/>
          <a:lstStyle/>
          <a:p>
            <a:r>
              <a:rPr lang="en-US" sz="4000" dirty="0" smtClean="0">
                <a:solidFill>
                  <a:srgbClr val="FF0000"/>
                </a:solidFill>
              </a:rPr>
              <a:t>Initiating Treatment: Patient Education</a:t>
            </a:r>
            <a:endParaRPr lang="en-US" sz="4000" dirty="0">
              <a:solidFill>
                <a:srgbClr val="FF0000"/>
              </a:solidFill>
            </a:endParaRPr>
          </a:p>
        </p:txBody>
      </p:sp>
    </p:spTree>
    <p:custDataLst>
      <p:tags r:id="rId1"/>
    </p:custDataLst>
    <p:extLst>
      <p:ext uri="{BB962C8B-B14F-4D97-AF65-F5344CB8AC3E}">
        <p14:creationId xmlns:p14="http://schemas.microsoft.com/office/powerpoint/2010/main" val="2263897411"/>
      </p:ext>
    </p:extLst>
  </p:cSld>
  <p:clrMapOvr>
    <a:masterClrMapping/>
  </p:clrMapOvr>
  <mc:AlternateContent xmlns:mc="http://schemas.openxmlformats.org/markup-compatibility/2006" xmlns:p14="http://schemas.microsoft.com/office/powerpoint/2010/main">
    <mc:Choice Requires="p14">
      <p:transition spd="slow" p14:dur="2000" advTm="2187"/>
    </mc:Choice>
    <mc:Fallback xmlns="">
      <p:transition spd="slow" advTm="21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57200" y="533400"/>
            <a:ext cx="8229600" cy="1143000"/>
          </a:xfrm>
        </p:spPr>
        <p:txBody>
          <a:bodyPr>
            <a:normAutofit/>
          </a:bodyPr>
          <a:lstStyle/>
          <a:p>
            <a:pPr>
              <a:defRPr/>
            </a:pPr>
            <a:r>
              <a:rPr lang="en-US" sz="3200" b="1" dirty="0" smtClean="0">
                <a:solidFill>
                  <a:schemeClr val="accent1"/>
                </a:solidFill>
                <a:latin typeface="Arial" pitchFamily="34" charset="0"/>
                <a:cs typeface="Arial" pitchFamily="34" charset="0"/>
              </a:rPr>
              <a:t>Baseline Medical Evaluation</a:t>
            </a:r>
          </a:p>
        </p:txBody>
      </p:sp>
      <p:sp>
        <p:nvSpPr>
          <p:cNvPr id="8195" name="Rectangle 3"/>
          <p:cNvSpPr>
            <a:spLocks noGrp="1" noChangeArrowheads="1"/>
          </p:cNvSpPr>
          <p:nvPr>
            <p:ph sz="half" idx="1"/>
          </p:nvPr>
        </p:nvSpPr>
        <p:spPr>
          <a:xfrm>
            <a:off x="228600" y="1828800"/>
            <a:ext cx="5638800" cy="4953000"/>
          </a:xfrm>
        </p:spPr>
        <p:txBody>
          <a:bodyPr>
            <a:normAutofit fontScale="77500" lnSpcReduction="20000"/>
          </a:bodyPr>
          <a:lstStyle/>
          <a:p>
            <a:pPr>
              <a:lnSpc>
                <a:spcPct val="120000"/>
              </a:lnSpc>
              <a:spcAft>
                <a:spcPts val="600"/>
              </a:spcAft>
              <a:buClr>
                <a:schemeClr val="accent1"/>
              </a:buClr>
              <a:defRPr/>
            </a:pPr>
            <a:r>
              <a:rPr lang="en-US" dirty="0" smtClean="0">
                <a:latin typeface="Arial" pitchFamily="34" charset="0"/>
                <a:cs typeface="Arial" pitchFamily="34" charset="0"/>
              </a:rPr>
              <a:t>Medical history </a:t>
            </a:r>
          </a:p>
          <a:p>
            <a:pPr lvl="1">
              <a:lnSpc>
                <a:spcPct val="120000"/>
              </a:lnSpc>
              <a:spcAft>
                <a:spcPts val="600"/>
              </a:spcAft>
              <a:buClr>
                <a:schemeClr val="accent1"/>
              </a:buClr>
              <a:defRPr/>
            </a:pPr>
            <a:r>
              <a:rPr lang="en-US" dirty="0" smtClean="0">
                <a:latin typeface="Arial" pitchFamily="34" charset="0"/>
                <a:cs typeface="Arial" pitchFamily="34" charset="0"/>
              </a:rPr>
              <a:t>History of TB or HIV treatment</a:t>
            </a:r>
          </a:p>
          <a:p>
            <a:pPr lvl="1">
              <a:lnSpc>
                <a:spcPct val="120000"/>
              </a:lnSpc>
              <a:spcAft>
                <a:spcPts val="600"/>
              </a:spcAft>
              <a:buClr>
                <a:schemeClr val="accent1"/>
              </a:buClr>
              <a:defRPr/>
            </a:pPr>
            <a:r>
              <a:rPr lang="en-US" dirty="0" smtClean="0">
                <a:latin typeface="Arial" pitchFamily="34" charset="0"/>
                <a:cs typeface="Arial" pitchFamily="34" charset="0"/>
              </a:rPr>
              <a:t>TB exposure</a:t>
            </a:r>
          </a:p>
          <a:p>
            <a:pPr lvl="1">
              <a:lnSpc>
                <a:spcPct val="120000"/>
              </a:lnSpc>
              <a:spcAft>
                <a:spcPts val="600"/>
              </a:spcAft>
              <a:buClr>
                <a:schemeClr val="accent1"/>
              </a:buClr>
              <a:defRPr/>
            </a:pPr>
            <a:r>
              <a:rPr lang="en-US" dirty="0" smtClean="0">
                <a:latin typeface="Arial" pitchFamily="34" charset="0"/>
                <a:cs typeface="Arial" pitchFamily="34" charset="0"/>
              </a:rPr>
              <a:t>Risks for drug toxicity (e.g., alcoholism, liver disease, pregnancy)</a:t>
            </a:r>
          </a:p>
          <a:p>
            <a:pPr lvl="1">
              <a:lnSpc>
                <a:spcPct val="120000"/>
              </a:lnSpc>
              <a:spcAft>
                <a:spcPts val="600"/>
              </a:spcAft>
              <a:buClr>
                <a:schemeClr val="accent1"/>
              </a:buClr>
              <a:defRPr/>
            </a:pPr>
            <a:r>
              <a:rPr lang="en-US" dirty="0" smtClean="0">
                <a:latin typeface="Arial" pitchFamily="34" charset="0"/>
                <a:cs typeface="Arial" pitchFamily="34" charset="0"/>
              </a:rPr>
              <a:t>Complete medication list</a:t>
            </a:r>
          </a:p>
          <a:p>
            <a:pPr>
              <a:lnSpc>
                <a:spcPct val="120000"/>
              </a:lnSpc>
              <a:spcAft>
                <a:spcPts val="600"/>
              </a:spcAft>
              <a:buClr>
                <a:schemeClr val="accent1"/>
              </a:buClr>
              <a:defRPr/>
            </a:pPr>
            <a:r>
              <a:rPr lang="en-US" dirty="0" smtClean="0">
                <a:latin typeface="Arial" pitchFamily="34" charset="0"/>
                <a:cs typeface="Arial" pitchFamily="34" charset="0"/>
              </a:rPr>
              <a:t>Chest x-ray: </a:t>
            </a:r>
            <a:r>
              <a:rPr lang="en-US" sz="2600" dirty="0" smtClean="0">
                <a:latin typeface="Arial" pitchFamily="34" charset="0"/>
                <a:cs typeface="Arial" pitchFamily="34" charset="0"/>
              </a:rPr>
              <a:t>Rule out TB disease</a:t>
            </a:r>
          </a:p>
          <a:p>
            <a:pPr>
              <a:lnSpc>
                <a:spcPct val="120000"/>
              </a:lnSpc>
              <a:spcAft>
                <a:spcPts val="600"/>
              </a:spcAft>
              <a:buClr>
                <a:schemeClr val="accent1"/>
              </a:buClr>
              <a:defRPr/>
            </a:pPr>
            <a:r>
              <a:rPr lang="en-US" dirty="0" smtClean="0">
                <a:latin typeface="Arial" pitchFamily="34" charset="0"/>
                <a:cs typeface="Arial" pitchFamily="34" charset="0"/>
              </a:rPr>
              <a:t>Laboratory tests</a:t>
            </a:r>
          </a:p>
          <a:p>
            <a:pPr lvl="1">
              <a:lnSpc>
                <a:spcPct val="120000"/>
              </a:lnSpc>
              <a:spcAft>
                <a:spcPts val="600"/>
              </a:spcAft>
              <a:buClr>
                <a:schemeClr val="accent1"/>
              </a:buClr>
              <a:defRPr/>
            </a:pPr>
            <a:r>
              <a:rPr lang="en-US" dirty="0" smtClean="0">
                <a:latin typeface="Arial" pitchFamily="34" charset="0"/>
                <a:cs typeface="Arial" pitchFamily="34" charset="0"/>
              </a:rPr>
              <a:t>CBC and LFTs, if indicated </a:t>
            </a:r>
          </a:p>
          <a:p>
            <a:pPr lvl="1">
              <a:lnSpc>
                <a:spcPct val="120000"/>
              </a:lnSpc>
              <a:spcAft>
                <a:spcPts val="600"/>
              </a:spcAft>
              <a:buClr>
                <a:schemeClr val="accent1"/>
              </a:buClr>
              <a:defRPr/>
            </a:pPr>
            <a:r>
              <a:rPr lang="en-US" dirty="0" smtClean="0">
                <a:latin typeface="Arial" pitchFamily="34" charset="0"/>
                <a:cs typeface="Arial" pitchFamily="34" charset="0"/>
              </a:rPr>
              <a:t>3 sputum samples for AFB smear, culture, &amp; sensitivities if TB symptoms or CXR findings</a:t>
            </a:r>
          </a:p>
        </p:txBody>
      </p:sp>
      <p:cxnSp>
        <p:nvCxnSpPr>
          <p:cNvPr id="6" name="Straight Connector 6"/>
          <p:cNvCxnSpPr>
            <a:cxnSpLocks noChangeShapeType="1"/>
          </p:cNvCxnSpPr>
          <p:nvPr/>
        </p:nvCxnSpPr>
        <p:spPr bwMode="auto">
          <a:xfrm>
            <a:off x="304800" y="1676400"/>
            <a:ext cx="861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5" name="Picture 2" descr="http://upload.wikimedia.org/wikipedia/commons/thumb/8/8e/TB_poster.jpg/220px-TB_poster.jpg"/>
          <p:cNvPicPr>
            <a:picLocks noGrp="1" noChangeAspect="1" noChangeArrowheads="1"/>
          </p:cNvPicPr>
          <p:nvPr>
            <p:ph sz="half" idx="2"/>
          </p:nvPr>
        </p:nvPicPr>
        <p:blipFill rotWithShape="1">
          <a:blip r:embed="rId4" cstate="print">
            <a:extLst>
              <a:ext uri="{28A0092B-C50C-407E-A947-70E740481C1C}">
                <a14:useLocalDpi xmlns:a14="http://schemas.microsoft.com/office/drawing/2010/main" val="0"/>
              </a:ext>
            </a:extLst>
          </a:blip>
          <a:srcRect/>
          <a:stretch/>
        </p:blipFill>
        <p:spPr bwMode="auto">
          <a:xfrm>
            <a:off x="5826957" y="1628628"/>
            <a:ext cx="3012243" cy="52293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9752039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304800" y="447675"/>
            <a:ext cx="85153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2"/>
                </a:solidFill>
                <a:latin typeface="Arial" pitchFamily="34" charset="0"/>
                <a:ea typeface="MS PGothic" pitchFamily="34" charset="-128"/>
              </a:defRPr>
            </a:lvl9pPr>
          </a:lstStyle>
          <a:p>
            <a:pPr algn="ctr">
              <a:lnSpc>
                <a:spcPct val="85000"/>
              </a:lnSpc>
            </a:pPr>
            <a:r>
              <a:rPr lang="en-US" dirty="0">
                <a:solidFill>
                  <a:schemeClr val="accent1"/>
                </a:solidFill>
                <a:cs typeface="Arial" pitchFamily="34" charset="0"/>
              </a:rPr>
              <a:t>Treatment Regimens for LTBI</a:t>
            </a:r>
          </a:p>
        </p:txBody>
      </p:sp>
      <p:graphicFrame>
        <p:nvGraphicFramePr>
          <p:cNvPr id="16431" name="Group 47"/>
          <p:cNvGraphicFramePr>
            <a:graphicFrameLocks noGrp="1"/>
          </p:cNvGraphicFramePr>
          <p:nvPr/>
        </p:nvGraphicFramePr>
        <p:xfrm>
          <a:off x="228600" y="1295400"/>
          <a:ext cx="8610600" cy="5413375"/>
        </p:xfrm>
        <a:graphic>
          <a:graphicData uri="http://schemas.openxmlformats.org/drawingml/2006/table">
            <a:tbl>
              <a:tblPr/>
              <a:tblGrid>
                <a:gridCol w="1495425"/>
                <a:gridCol w="1803400"/>
                <a:gridCol w="1949450"/>
                <a:gridCol w="1681163"/>
                <a:gridCol w="1681162"/>
              </a:tblGrid>
              <a:tr h="1001742">
                <a:tc>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ea typeface="Microsoft YaHei" pitchFamily="34" charset="-122"/>
                        </a:rPr>
                        <a:t>Drugs</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400" b="1" i="0" u="none" strike="noStrike" cap="none" normalizeH="0" baseline="0" smtClean="0">
                          <a:ln>
                            <a:noFill/>
                          </a:ln>
                          <a:solidFill>
                            <a:schemeClr val="bg1"/>
                          </a:solidFill>
                          <a:effectLst/>
                          <a:latin typeface="Arial" pitchFamily="34" charset="0"/>
                          <a:ea typeface="Microsoft YaHei" pitchFamily="34" charset="-122"/>
                        </a:rPr>
                        <a:t>Months of Duration</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400" b="1" i="0" u="none" strike="noStrike" cap="none" normalizeH="0" baseline="0" smtClean="0">
                          <a:ln>
                            <a:noFill/>
                          </a:ln>
                          <a:solidFill>
                            <a:schemeClr val="bg1"/>
                          </a:solidFill>
                          <a:effectLst/>
                          <a:latin typeface="Arial" pitchFamily="34" charset="0"/>
                          <a:ea typeface="Microsoft YaHei" pitchFamily="34" charset="-122"/>
                        </a:rPr>
                        <a:t>Interval</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400" b="1" i="0" u="none" strike="noStrike" cap="none" normalizeH="0" baseline="0" smtClean="0">
                          <a:ln>
                            <a:noFill/>
                          </a:ln>
                          <a:solidFill>
                            <a:schemeClr val="bg1"/>
                          </a:solidFill>
                          <a:effectLst/>
                          <a:latin typeface="Arial" pitchFamily="34" charset="0"/>
                          <a:ea typeface="Microsoft YaHei" pitchFamily="34" charset="-122"/>
                        </a:rPr>
                        <a:t>Minimum </a:t>
                      </a:r>
                      <a:br>
                        <a:rPr kumimoji="0" lang="en-US" sz="2400" b="1" i="0" u="none" strike="noStrike" cap="none" normalizeH="0" baseline="0" smtClean="0">
                          <a:ln>
                            <a:noFill/>
                          </a:ln>
                          <a:solidFill>
                            <a:schemeClr val="bg1"/>
                          </a:solidFill>
                          <a:effectLst/>
                          <a:latin typeface="Arial" pitchFamily="34" charset="0"/>
                          <a:ea typeface="Microsoft YaHei" pitchFamily="34" charset="-122"/>
                        </a:rPr>
                      </a:br>
                      <a:r>
                        <a:rPr kumimoji="0" lang="en-US" sz="2400" b="1" i="0" u="none" strike="noStrike" cap="none" normalizeH="0" baseline="0" smtClean="0">
                          <a:ln>
                            <a:noFill/>
                          </a:ln>
                          <a:solidFill>
                            <a:schemeClr val="bg1"/>
                          </a:solidFill>
                          <a:effectLst/>
                          <a:latin typeface="Arial" pitchFamily="34" charset="0"/>
                          <a:ea typeface="Microsoft YaHei" pitchFamily="34" charset="-122"/>
                        </a:rPr>
                        <a:t>Doses</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pitchFamily="34" charset="0"/>
                          <a:ea typeface="Microsoft YaHei" pitchFamily="34" charset="-122"/>
                        </a:rPr>
                        <a:t>Rating/</a:t>
                      </a:r>
                    </a:p>
                    <a:p>
                      <a:pPr marL="0" marR="0" lvl="0" indent="0" algn="ctr" defTabSz="914400" rtl="0" eaLnBrk="0" fontAlgn="base" latinLnBrk="0" hangingPunct="0">
                        <a:lnSpc>
                          <a:spcPct val="9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pitchFamily="34" charset="0"/>
                          <a:ea typeface="Microsoft YaHei" pitchFamily="34" charset="-122"/>
                        </a:rPr>
                        <a:t>Evidence</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671689">
                <a:tc rowSpan="2">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000" b="0" i="0" u="none" strike="noStrike" cap="none" normalizeH="0" baseline="0" smtClean="0">
                          <a:ln>
                            <a:noFill/>
                          </a:ln>
                          <a:solidFill>
                            <a:schemeClr val="bg1"/>
                          </a:solidFill>
                          <a:effectLst/>
                          <a:latin typeface="Arial" pitchFamily="34" charset="0"/>
                          <a:ea typeface="Microsoft YaHei" pitchFamily="34" charset="-122"/>
                        </a:rPr>
                        <a:t>INH</a:t>
                      </a:r>
                      <a:endParaRPr kumimoji="0" lang="en-US" sz="2000" b="1" i="0" u="none" strike="noStrike" cap="none" normalizeH="0" baseline="0" smtClean="0">
                        <a:ln>
                          <a:noFill/>
                        </a:ln>
                        <a:solidFill>
                          <a:schemeClr val="bg1"/>
                        </a:solidFill>
                        <a:effectLst/>
                        <a:latin typeface="Arial" pitchFamily="34" charset="0"/>
                        <a:ea typeface="Microsoft YaHei" pitchFamily="34" charset="-122"/>
                      </a:endParaRP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rowSpan="2">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000" b="0" i="0" u="none" strike="noStrike" cap="none" normalizeH="0" baseline="0" smtClean="0">
                          <a:ln>
                            <a:noFill/>
                          </a:ln>
                          <a:solidFill>
                            <a:schemeClr val="bg1"/>
                          </a:solidFill>
                          <a:effectLst/>
                          <a:latin typeface="Arial" pitchFamily="34" charset="0"/>
                          <a:ea typeface="Microsoft YaHei" pitchFamily="34" charset="-122"/>
                        </a:rPr>
                        <a:t>9*</a:t>
                      </a:r>
                      <a:endParaRPr kumimoji="0" lang="en-US" sz="2000" b="1" i="0" u="none" strike="noStrike" cap="none" normalizeH="0" baseline="0" smtClean="0">
                        <a:ln>
                          <a:noFill/>
                        </a:ln>
                        <a:solidFill>
                          <a:schemeClr val="bg1"/>
                        </a:solidFill>
                        <a:effectLst/>
                        <a:latin typeface="Arial" pitchFamily="34" charset="0"/>
                        <a:ea typeface="Microsoft YaHei" pitchFamily="34" charset="-122"/>
                      </a:endParaRP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000" b="0" i="0" u="none" strike="noStrike" cap="none" normalizeH="0" baseline="0" smtClean="0">
                          <a:ln>
                            <a:noFill/>
                          </a:ln>
                          <a:solidFill>
                            <a:schemeClr val="bg1"/>
                          </a:solidFill>
                          <a:effectLst/>
                          <a:latin typeface="Arial" pitchFamily="34" charset="0"/>
                          <a:ea typeface="Microsoft YaHei" pitchFamily="34" charset="-122"/>
                        </a:rPr>
                        <a:t>Daily</a:t>
                      </a:r>
                      <a:endParaRPr kumimoji="0" lang="en-US" sz="2000" b="1" i="0" u="none" strike="noStrike" cap="none" normalizeH="0" baseline="0" smtClean="0">
                        <a:ln>
                          <a:noFill/>
                        </a:ln>
                        <a:solidFill>
                          <a:schemeClr val="bg1"/>
                        </a:solidFill>
                        <a:effectLst/>
                        <a:latin typeface="Arial" pitchFamily="34" charset="0"/>
                        <a:ea typeface="Microsoft YaHei" pitchFamily="34" charset="-122"/>
                      </a:endParaRP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000" b="0" i="0" u="none" strike="noStrike" cap="none" normalizeH="0" baseline="0" smtClean="0">
                          <a:ln>
                            <a:noFill/>
                          </a:ln>
                          <a:solidFill>
                            <a:schemeClr val="bg1"/>
                          </a:solidFill>
                          <a:effectLst/>
                          <a:latin typeface="Arial" pitchFamily="34" charset="0"/>
                          <a:ea typeface="Microsoft YaHei" pitchFamily="34" charset="-122"/>
                        </a:rPr>
                        <a:t>270</a:t>
                      </a:r>
                      <a:endParaRPr kumimoji="0" lang="en-US" sz="2000" b="1" i="0" u="none" strike="noStrike" cap="none" normalizeH="0" baseline="0" smtClean="0">
                        <a:ln>
                          <a:noFill/>
                        </a:ln>
                        <a:solidFill>
                          <a:schemeClr val="bg1"/>
                        </a:solidFill>
                        <a:effectLst/>
                        <a:latin typeface="Arial" pitchFamily="34" charset="0"/>
                        <a:ea typeface="Microsoft YaHei" pitchFamily="34" charset="-122"/>
                      </a:endParaRP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000" b="0" i="0" u="none" strike="noStrike" cap="none" normalizeH="0" baseline="0" smtClean="0">
                          <a:ln>
                            <a:noFill/>
                          </a:ln>
                          <a:solidFill>
                            <a:schemeClr val="bg1"/>
                          </a:solidFill>
                          <a:effectLst/>
                          <a:latin typeface="Arial" pitchFamily="34" charset="0"/>
                          <a:ea typeface="Microsoft YaHei" pitchFamily="34" charset="-122"/>
                        </a:rPr>
                        <a:t>AII</a:t>
                      </a:r>
                    </a:p>
                    <a:p>
                      <a:pPr marL="0" marR="0" lvl="0" indent="0" algn="ctr" defTabSz="914400" rtl="0" eaLnBrk="1" fontAlgn="base" latinLnBrk="0" hangingPunct="1">
                        <a:lnSpc>
                          <a:spcPct val="93000"/>
                        </a:lnSpc>
                        <a:spcBef>
                          <a:spcPct val="0"/>
                        </a:spcBef>
                        <a:spcAft>
                          <a:spcPct val="0"/>
                        </a:spcAft>
                        <a:buClrTx/>
                        <a:buSzPct val="100000"/>
                        <a:buFontTx/>
                        <a:buNone/>
                        <a:tabLst/>
                      </a:pPr>
                      <a:endParaRPr kumimoji="0" lang="en-US" sz="2000" b="0" i="0" u="none" strike="noStrike" cap="none" normalizeH="0" baseline="0" smtClean="0">
                        <a:ln>
                          <a:noFill/>
                        </a:ln>
                        <a:solidFill>
                          <a:srgbClr val="FFFFFF"/>
                        </a:solidFill>
                        <a:effectLst/>
                        <a:latin typeface="Arial" pitchFamily="34" charset="0"/>
                        <a:ea typeface="Microsoft YaHei" pitchFamily="34" charset="-122"/>
                      </a:endParaRPr>
                    </a:p>
                  </a:txBody>
                  <a:tcPr marL="90000" marR="90000" marT="67088"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r>
              <a:tr h="619780">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000" b="0" i="0" u="none" strike="noStrike" cap="none" normalizeH="0" baseline="0" smtClean="0">
                          <a:ln>
                            <a:noFill/>
                          </a:ln>
                          <a:solidFill>
                            <a:schemeClr val="bg1"/>
                          </a:solidFill>
                          <a:effectLst/>
                          <a:latin typeface="Arial" pitchFamily="34" charset="0"/>
                          <a:ea typeface="Microsoft YaHei" pitchFamily="34" charset="-122"/>
                        </a:rPr>
                        <a:t>2x wkly**</a:t>
                      </a:r>
                      <a:endParaRPr kumimoji="0" lang="en-US" sz="2000" b="1" i="0" u="none" strike="noStrike" cap="none" normalizeH="0" baseline="0" smtClean="0">
                        <a:ln>
                          <a:noFill/>
                        </a:ln>
                        <a:solidFill>
                          <a:schemeClr val="bg1"/>
                        </a:solidFill>
                        <a:effectLst/>
                        <a:latin typeface="Arial" pitchFamily="34" charset="0"/>
                        <a:ea typeface="Microsoft YaHei" pitchFamily="34" charset="-122"/>
                      </a:endParaRP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000" b="0" i="0" u="none" strike="noStrike" cap="none" normalizeH="0" baseline="0" smtClean="0">
                          <a:ln>
                            <a:noFill/>
                          </a:ln>
                          <a:solidFill>
                            <a:schemeClr val="bg1"/>
                          </a:solidFill>
                          <a:effectLst/>
                          <a:latin typeface="Arial" pitchFamily="34" charset="0"/>
                          <a:ea typeface="Microsoft YaHei" pitchFamily="34" charset="-122"/>
                        </a:rPr>
                        <a:t>76</a:t>
                      </a:r>
                      <a:endParaRPr kumimoji="0" lang="en-US" sz="2000" b="1" i="0" u="none" strike="noStrike" cap="none" normalizeH="0" baseline="0" smtClean="0">
                        <a:ln>
                          <a:noFill/>
                        </a:ln>
                        <a:solidFill>
                          <a:schemeClr val="bg1"/>
                        </a:solidFill>
                        <a:effectLst/>
                        <a:latin typeface="Arial" pitchFamily="34" charset="0"/>
                        <a:ea typeface="Microsoft YaHei" pitchFamily="34" charset="-122"/>
                      </a:endParaRP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smtClean="0">
                          <a:ln>
                            <a:noFill/>
                          </a:ln>
                          <a:solidFill>
                            <a:srgbClr val="FFFFFF"/>
                          </a:solidFill>
                          <a:effectLst/>
                          <a:latin typeface="Arial" pitchFamily="34" charset="0"/>
                          <a:ea typeface="Microsoft YaHei" pitchFamily="34" charset="-122"/>
                        </a:rPr>
                        <a:t>BII</a:t>
                      </a:r>
                    </a:p>
                    <a:p>
                      <a:pPr marL="0" marR="0" lvl="0" indent="0" algn="l"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66"/>
                        </a:solidFill>
                        <a:effectLst/>
                        <a:latin typeface="Arial" pitchFamily="34" charset="0"/>
                        <a:ea typeface="Microsoft YaHei" pitchFamily="34" charset="-122"/>
                      </a:endParaRPr>
                    </a:p>
                  </a:txBody>
                  <a:tcPr marL="90000" marR="90000" marT="62678"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r>
              <a:tr h="619780">
                <a:tc rowSpan="2">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000" b="0" i="0" u="none" strike="noStrike" cap="none" normalizeH="0" baseline="0" smtClean="0">
                          <a:ln>
                            <a:noFill/>
                          </a:ln>
                          <a:solidFill>
                            <a:schemeClr val="bg1"/>
                          </a:solidFill>
                          <a:effectLst/>
                          <a:latin typeface="Arial" pitchFamily="34" charset="0"/>
                          <a:ea typeface="Microsoft YaHei" pitchFamily="34" charset="-122"/>
                        </a:rPr>
                        <a:t>INH</a:t>
                      </a:r>
                      <a:endParaRPr kumimoji="0" lang="en-US" sz="2000" b="1" i="0" u="none" strike="noStrike" cap="none" normalizeH="0" baseline="0" smtClean="0">
                        <a:ln>
                          <a:noFill/>
                        </a:ln>
                        <a:solidFill>
                          <a:schemeClr val="bg1"/>
                        </a:solidFill>
                        <a:effectLst/>
                        <a:latin typeface="Arial" pitchFamily="34" charset="0"/>
                        <a:ea typeface="Microsoft YaHei" pitchFamily="34" charset="-122"/>
                      </a:endParaRP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rowSpan="2">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000" b="0" i="0" u="none" strike="noStrike" cap="none" normalizeH="0" baseline="0" smtClean="0">
                          <a:ln>
                            <a:noFill/>
                          </a:ln>
                          <a:solidFill>
                            <a:schemeClr val="bg1"/>
                          </a:solidFill>
                          <a:effectLst/>
                          <a:latin typeface="Arial" pitchFamily="34" charset="0"/>
                          <a:ea typeface="Microsoft YaHei" pitchFamily="34" charset="-122"/>
                        </a:rPr>
                        <a:t>6</a:t>
                      </a:r>
                      <a:endParaRPr kumimoji="0" lang="en-US" sz="2000" b="1" i="0" u="none" strike="noStrike" cap="none" normalizeH="0" baseline="0" smtClean="0">
                        <a:ln>
                          <a:noFill/>
                        </a:ln>
                        <a:solidFill>
                          <a:schemeClr val="bg1"/>
                        </a:solidFill>
                        <a:effectLst/>
                        <a:latin typeface="Arial" pitchFamily="34" charset="0"/>
                        <a:ea typeface="Microsoft YaHei" pitchFamily="34" charset="-122"/>
                      </a:endParaRP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000" b="0" i="0" u="none" strike="noStrike" cap="none" normalizeH="0" baseline="0" smtClean="0">
                          <a:ln>
                            <a:noFill/>
                          </a:ln>
                          <a:solidFill>
                            <a:schemeClr val="bg1"/>
                          </a:solidFill>
                          <a:effectLst/>
                          <a:latin typeface="Arial" pitchFamily="34" charset="0"/>
                          <a:ea typeface="Microsoft YaHei" pitchFamily="34" charset="-122"/>
                        </a:rPr>
                        <a:t>Daily</a:t>
                      </a:r>
                      <a:endParaRPr kumimoji="0" lang="en-US" sz="2000" b="1" i="0" u="none" strike="noStrike" cap="none" normalizeH="0" baseline="0" smtClean="0">
                        <a:ln>
                          <a:noFill/>
                        </a:ln>
                        <a:solidFill>
                          <a:schemeClr val="bg1"/>
                        </a:solidFill>
                        <a:effectLst/>
                        <a:latin typeface="Arial" pitchFamily="34" charset="0"/>
                        <a:ea typeface="Microsoft YaHei" pitchFamily="34" charset="-122"/>
                      </a:endParaRP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000" b="0" i="0" u="none" strike="noStrike" cap="none" normalizeH="0" baseline="0" smtClean="0">
                          <a:ln>
                            <a:noFill/>
                          </a:ln>
                          <a:solidFill>
                            <a:schemeClr val="bg1"/>
                          </a:solidFill>
                          <a:effectLst/>
                          <a:latin typeface="Arial" pitchFamily="34" charset="0"/>
                          <a:ea typeface="Microsoft YaHei" pitchFamily="34" charset="-122"/>
                        </a:rPr>
                        <a:t>180</a:t>
                      </a:r>
                      <a:endParaRPr kumimoji="0" lang="en-US" sz="2000" b="1" i="0" u="none" strike="noStrike" cap="none" normalizeH="0" baseline="0" smtClean="0">
                        <a:ln>
                          <a:noFill/>
                        </a:ln>
                        <a:solidFill>
                          <a:schemeClr val="bg1"/>
                        </a:solidFill>
                        <a:effectLst/>
                        <a:latin typeface="Arial" pitchFamily="34" charset="0"/>
                        <a:ea typeface="Microsoft YaHei" pitchFamily="34" charset="-122"/>
                      </a:endParaRP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smtClean="0">
                          <a:ln>
                            <a:noFill/>
                          </a:ln>
                          <a:solidFill>
                            <a:srgbClr val="FFFFFF"/>
                          </a:solidFill>
                          <a:effectLst/>
                          <a:latin typeface="Arial" pitchFamily="34" charset="0"/>
                          <a:ea typeface="Microsoft YaHei" pitchFamily="34" charset="-122"/>
                        </a:rPr>
                        <a:t>BI</a:t>
                      </a:r>
                    </a:p>
                    <a:p>
                      <a:pPr marL="0" marR="0" lvl="0" indent="0" algn="l"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FFFFFF"/>
                        </a:solidFill>
                        <a:effectLst/>
                        <a:latin typeface="Arial" pitchFamily="34" charset="0"/>
                        <a:ea typeface="Microsoft YaHei" pitchFamily="34" charset="-122"/>
                      </a:endParaRPr>
                    </a:p>
                  </a:txBody>
                  <a:tcPr marL="90000" marR="90000" marT="62678"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r>
              <a:tr h="1085881">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000" b="0" i="0" u="none" strike="noStrike" cap="none" normalizeH="0" baseline="0" smtClean="0">
                          <a:ln>
                            <a:noFill/>
                          </a:ln>
                          <a:solidFill>
                            <a:schemeClr val="bg1"/>
                          </a:solidFill>
                          <a:effectLst/>
                          <a:latin typeface="Arial" pitchFamily="34" charset="0"/>
                          <a:ea typeface="Microsoft YaHei" pitchFamily="34" charset="-122"/>
                        </a:rPr>
                        <a:t>2x wkly**</a:t>
                      </a:r>
                      <a:endParaRPr kumimoji="0" lang="en-US" sz="2000" b="1" i="0" u="none" strike="noStrike" cap="none" normalizeH="0" baseline="0" smtClean="0">
                        <a:ln>
                          <a:noFill/>
                        </a:ln>
                        <a:solidFill>
                          <a:schemeClr val="bg1"/>
                        </a:solidFill>
                        <a:effectLst/>
                        <a:latin typeface="Arial" pitchFamily="34" charset="0"/>
                        <a:ea typeface="Microsoft YaHei" pitchFamily="34" charset="-122"/>
                      </a:endParaRP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000" b="0" i="0" u="none" strike="noStrike" cap="none" normalizeH="0" baseline="0" smtClean="0">
                          <a:ln>
                            <a:noFill/>
                          </a:ln>
                          <a:solidFill>
                            <a:schemeClr val="bg1"/>
                          </a:solidFill>
                          <a:effectLst/>
                          <a:latin typeface="Arial" pitchFamily="34" charset="0"/>
                          <a:ea typeface="Microsoft YaHei" pitchFamily="34" charset="-122"/>
                        </a:rPr>
                        <a:t>52</a:t>
                      </a:r>
                      <a:endParaRPr kumimoji="0" lang="en-US" sz="2000" b="1" i="0" u="none" strike="noStrike" cap="none" normalizeH="0" baseline="0" smtClean="0">
                        <a:ln>
                          <a:noFill/>
                        </a:ln>
                        <a:solidFill>
                          <a:schemeClr val="bg1"/>
                        </a:solidFill>
                        <a:effectLst/>
                        <a:latin typeface="Arial" pitchFamily="34" charset="0"/>
                        <a:ea typeface="Microsoft YaHei" pitchFamily="34" charset="-122"/>
                      </a:endParaRP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smtClean="0">
                          <a:ln>
                            <a:noFill/>
                          </a:ln>
                          <a:solidFill>
                            <a:srgbClr val="FFFFFF"/>
                          </a:solidFill>
                          <a:effectLst/>
                          <a:latin typeface="Arial" pitchFamily="34" charset="0"/>
                          <a:ea typeface="Microsoft YaHei" pitchFamily="34" charset="-122"/>
                        </a:rPr>
                        <a:t>Avoid: HIV infected, children (CII)</a:t>
                      </a:r>
                    </a:p>
                  </a:txBody>
                  <a:tcPr marL="90000" marR="90000" marT="62678"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r>
              <a:tr h="530240">
                <a:tc>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Microsoft YaHei" pitchFamily="34" charset="-122"/>
                        </a:rPr>
                        <a:t>RIF</a:t>
                      </a:r>
                      <a:endParaRPr kumimoji="0" lang="en-US" sz="2000" b="1" i="0" u="none" strike="noStrike" cap="none" normalizeH="0" baseline="0" smtClean="0">
                        <a:ln>
                          <a:noFill/>
                        </a:ln>
                        <a:solidFill>
                          <a:schemeClr val="tx1"/>
                        </a:solidFill>
                        <a:effectLst/>
                        <a:latin typeface="Arial" pitchFamily="34" charset="0"/>
                        <a:ea typeface="Microsoft YaHei" pitchFamily="34" charset="-122"/>
                      </a:endParaRP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Microsoft YaHei" pitchFamily="34" charset="-122"/>
                        </a:rPr>
                        <a:t>4</a:t>
                      </a:r>
                      <a:endParaRPr kumimoji="0" lang="en-US" sz="2000" b="1" i="0" u="none" strike="noStrike" cap="none" normalizeH="0" baseline="0" smtClean="0">
                        <a:ln>
                          <a:noFill/>
                        </a:ln>
                        <a:solidFill>
                          <a:schemeClr val="tx1"/>
                        </a:solidFill>
                        <a:effectLst/>
                        <a:latin typeface="Arial" pitchFamily="34" charset="0"/>
                        <a:ea typeface="Microsoft YaHei" pitchFamily="34" charset="-122"/>
                      </a:endParaRP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Microsoft YaHei" pitchFamily="34" charset="-122"/>
                        </a:rPr>
                        <a:t>Daily</a:t>
                      </a:r>
                      <a:endParaRPr kumimoji="0" lang="en-US" sz="2000" b="1" i="0" u="none" strike="noStrike" cap="none" normalizeH="0" baseline="0" smtClean="0">
                        <a:ln>
                          <a:noFill/>
                        </a:ln>
                        <a:solidFill>
                          <a:schemeClr val="tx1"/>
                        </a:solidFill>
                        <a:effectLst/>
                        <a:latin typeface="Arial" pitchFamily="34" charset="0"/>
                        <a:ea typeface="Microsoft YaHei" pitchFamily="34" charset="-122"/>
                      </a:endParaRP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Microsoft YaHei" pitchFamily="34" charset="-122"/>
                        </a:rPr>
                        <a:t>120</a:t>
                      </a:r>
                      <a:endParaRPr kumimoji="0" lang="en-US" sz="2000" b="1" i="0" u="none" strike="noStrike" cap="none" normalizeH="0" baseline="0" smtClean="0">
                        <a:ln>
                          <a:noFill/>
                        </a:ln>
                        <a:solidFill>
                          <a:schemeClr val="tx1"/>
                        </a:solidFill>
                        <a:effectLst/>
                        <a:latin typeface="Arial" pitchFamily="34" charset="0"/>
                        <a:ea typeface="Microsoft YaHei" pitchFamily="34" charset="-122"/>
                      </a:endParaRP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90000"/>
                        </a:lnSpc>
                        <a:spcBef>
                          <a:spcPct val="75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Microsoft YaHei" pitchFamily="34" charset="-122"/>
                        </a:rPr>
                        <a:t>BII</a:t>
                      </a:r>
                    </a:p>
                  </a:txBody>
                  <a:tcPr marL="90000" marR="90000" marT="62678"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884263">
                <a:tc gridSpan="4">
                  <a:txBody>
                    <a:bodyPr/>
                    <a:lstStyle/>
                    <a:p>
                      <a:pPr marL="0" marR="0" lvl="0" indent="0" algn="l" defTabSz="914400" rtl="0" eaLnBrk="0" fontAlgn="base" latinLnBrk="0" hangingPunct="0">
                        <a:lnSpc>
                          <a:spcPct val="90000"/>
                        </a:lnSpc>
                        <a:spcBef>
                          <a:spcPct val="75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ea typeface="Microsoft YaHei" pitchFamily="34" charset="-122"/>
                        </a:rPr>
                        <a:t>*</a:t>
                      </a:r>
                      <a:r>
                        <a:rPr kumimoji="0" lang="en-US" sz="1800" b="0" i="0" u="none" strike="noStrike" cap="none" normalizeH="0" baseline="0" dirty="0" smtClean="0">
                          <a:ln>
                            <a:noFill/>
                          </a:ln>
                          <a:solidFill>
                            <a:schemeClr val="tx1"/>
                          </a:solidFill>
                          <a:effectLst/>
                          <a:latin typeface="Arial" pitchFamily="34" charset="0"/>
                          <a:ea typeface="Microsoft YaHei" pitchFamily="34" charset="-122"/>
                        </a:rPr>
                        <a:t>Preferred              ** Intermittent treatment only with DOT </a:t>
                      </a:r>
                    </a:p>
                    <a:p>
                      <a:pPr marL="0" marR="0" lvl="0" indent="0" algn="l" defTabSz="914400" rtl="0" eaLnBrk="0" fontAlgn="base" latinLnBrk="0" hangingPunct="0">
                        <a:lnSpc>
                          <a:spcPct val="90000"/>
                        </a:lnSpc>
                        <a:spcBef>
                          <a:spcPct val="75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Microsoft YaHei" pitchFamily="34" charset="-122"/>
                        </a:rPr>
                        <a:t>INH=</a:t>
                      </a:r>
                      <a:r>
                        <a:rPr kumimoji="0" lang="en-US" sz="1600" b="0" i="0" u="none" strike="noStrike" cap="none" normalizeH="0" baseline="0" dirty="0" err="1" smtClean="0">
                          <a:ln>
                            <a:noFill/>
                          </a:ln>
                          <a:solidFill>
                            <a:schemeClr val="tx1"/>
                          </a:solidFill>
                          <a:effectLst/>
                          <a:latin typeface="Arial" pitchFamily="34" charset="0"/>
                          <a:ea typeface="Microsoft YaHei" pitchFamily="34" charset="-122"/>
                        </a:rPr>
                        <a:t>isoniazid</a:t>
                      </a:r>
                      <a:r>
                        <a:rPr kumimoji="0" lang="en-US" sz="1600" b="0" i="0" u="none" strike="noStrike" cap="none" normalizeH="0" baseline="0" dirty="0" smtClean="0">
                          <a:ln>
                            <a:noFill/>
                          </a:ln>
                          <a:solidFill>
                            <a:schemeClr val="tx1"/>
                          </a:solidFill>
                          <a:effectLst/>
                          <a:latin typeface="Arial" pitchFamily="34" charset="0"/>
                          <a:ea typeface="Microsoft YaHei" pitchFamily="34" charset="-122"/>
                        </a:rPr>
                        <a:t>;  RIF=</a:t>
                      </a:r>
                      <a:r>
                        <a:rPr kumimoji="0" lang="en-US" sz="1600" b="0" i="0" u="none" strike="noStrike" cap="none" normalizeH="0" baseline="0" dirty="0" err="1" smtClean="0">
                          <a:ln>
                            <a:noFill/>
                          </a:ln>
                          <a:solidFill>
                            <a:schemeClr val="tx1"/>
                          </a:solidFill>
                          <a:effectLst/>
                          <a:latin typeface="Arial" pitchFamily="34" charset="0"/>
                          <a:ea typeface="Microsoft YaHei" pitchFamily="34" charset="-122"/>
                        </a:rPr>
                        <a:t>rifampin</a:t>
                      </a:r>
                      <a:endParaRPr kumimoji="0" lang="en-US" sz="1600" b="1" i="0" u="none" strike="noStrike" cap="none" normalizeH="0" baseline="0" dirty="0" smtClean="0">
                        <a:ln>
                          <a:noFill/>
                        </a:ln>
                        <a:solidFill>
                          <a:schemeClr val="tx1"/>
                        </a:solidFill>
                        <a:effectLst/>
                        <a:latin typeface="Arial" pitchFamily="34" charset="0"/>
                        <a:ea typeface="Microsoft YaHei" pitchFamily="34" charset="-122"/>
                      </a:endParaRP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90000"/>
                        </a:lnSpc>
                        <a:spcBef>
                          <a:spcPct val="75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Microsoft YaHei" pitchFamily="34" charset="-122"/>
                      </a:endParaRP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cxnSp>
        <p:nvCxnSpPr>
          <p:cNvPr id="4" name="Straight Connector 6"/>
          <p:cNvCxnSpPr>
            <a:cxnSpLocks noChangeShapeType="1"/>
          </p:cNvCxnSpPr>
          <p:nvPr/>
        </p:nvCxnSpPr>
        <p:spPr bwMode="auto">
          <a:xfrm>
            <a:off x="304800" y="1066800"/>
            <a:ext cx="861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26745745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685800" y="457200"/>
            <a:ext cx="7772400" cy="1143000"/>
          </a:xfrm>
        </p:spPr>
        <p:txBody>
          <a:bodyPr>
            <a:normAutofit fontScale="90000"/>
          </a:bodyPr>
          <a:lstStyle/>
          <a:p>
            <a:pPr eaLnBrk="1" fontAlgn="auto" hangingPunct="1">
              <a:spcAft>
                <a:spcPts val="0"/>
              </a:spcAft>
              <a:defRPr/>
            </a:pPr>
            <a:r>
              <a:rPr lang="en-US" sz="3600" b="1" dirty="0" smtClean="0">
                <a:solidFill>
                  <a:schemeClr val="accent1"/>
                </a:solidFill>
                <a:latin typeface="Arial" pitchFamily="34" charset="0"/>
                <a:cs typeface="Arial" pitchFamily="34" charset="0"/>
              </a:rPr>
              <a:t>How Much INH is Needed for Prevention of TB?	</a:t>
            </a:r>
            <a:r>
              <a:rPr lang="en-US" b="1" dirty="0" smtClean="0"/>
              <a:t>	</a:t>
            </a:r>
          </a:p>
        </p:txBody>
      </p:sp>
      <p:sp>
        <p:nvSpPr>
          <p:cNvPr id="16387" name="Rectangle 3"/>
          <p:cNvSpPr>
            <a:spLocks noGrp="1" noChangeArrowheads="1"/>
          </p:cNvSpPr>
          <p:nvPr>
            <p:ph type="body" sz="half" idx="4294967295"/>
          </p:nvPr>
        </p:nvSpPr>
        <p:spPr>
          <a:xfrm>
            <a:off x="4800600" y="2209800"/>
            <a:ext cx="3827462" cy="3733800"/>
          </a:xfrm>
        </p:spPr>
        <p:txBody>
          <a:bodyPr/>
          <a:lstStyle/>
          <a:p>
            <a:pPr eaLnBrk="1" hangingPunct="1">
              <a:lnSpc>
                <a:spcPct val="105000"/>
              </a:lnSpc>
              <a:buClr>
                <a:schemeClr val="accent1"/>
              </a:buClr>
            </a:pPr>
            <a:r>
              <a:rPr lang="en-US" sz="2400" dirty="0" smtClean="0">
                <a:latin typeface="Arial" pitchFamily="34" charset="0"/>
              </a:rPr>
              <a:t>Longer duration corresponded to lower TB rates</a:t>
            </a:r>
          </a:p>
          <a:p>
            <a:pPr eaLnBrk="1" hangingPunct="1">
              <a:lnSpc>
                <a:spcPct val="105000"/>
              </a:lnSpc>
              <a:buClr>
                <a:schemeClr val="accent1"/>
              </a:buClr>
            </a:pPr>
            <a:r>
              <a:rPr lang="en-US" sz="2400" dirty="0" smtClean="0">
                <a:latin typeface="Arial" pitchFamily="34" charset="0"/>
              </a:rPr>
              <a:t>No extra increase in protection if took &gt;9 mo</a:t>
            </a:r>
          </a:p>
        </p:txBody>
      </p:sp>
      <p:sp>
        <p:nvSpPr>
          <p:cNvPr id="16388" name="Text Box 5"/>
          <p:cNvSpPr txBox="1">
            <a:spLocks noChangeArrowheads="1"/>
          </p:cNvSpPr>
          <p:nvPr/>
        </p:nvSpPr>
        <p:spPr bwMode="auto">
          <a:xfrm>
            <a:off x="5105400" y="6248400"/>
            <a:ext cx="3810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2"/>
                </a:solidFill>
                <a:latin typeface="Arial" pitchFamily="34" charset="0"/>
                <a:ea typeface="MS PGothic" pitchFamily="34" charset="-128"/>
              </a:defRPr>
            </a:lvl1pPr>
            <a:lvl2pPr marL="742950" indent="-285750">
              <a:defRPr sz="3200" b="1">
                <a:solidFill>
                  <a:schemeClr val="tx2"/>
                </a:solidFill>
                <a:latin typeface="Arial" pitchFamily="34" charset="0"/>
                <a:ea typeface="MS PGothic" pitchFamily="34" charset="-128"/>
              </a:defRPr>
            </a:lvl2pPr>
            <a:lvl3pPr marL="1143000" indent="-228600">
              <a:defRPr sz="3200" b="1">
                <a:solidFill>
                  <a:schemeClr val="tx2"/>
                </a:solidFill>
                <a:latin typeface="Arial" pitchFamily="34" charset="0"/>
                <a:ea typeface="MS PGothic" pitchFamily="34" charset="-128"/>
              </a:defRPr>
            </a:lvl3pPr>
            <a:lvl4pPr marL="1600200" indent="-228600">
              <a:defRPr sz="3200" b="1">
                <a:solidFill>
                  <a:schemeClr val="tx2"/>
                </a:solidFill>
                <a:latin typeface="Arial" pitchFamily="34" charset="0"/>
                <a:ea typeface="MS PGothic" pitchFamily="34" charset="-128"/>
              </a:defRPr>
            </a:lvl4pPr>
            <a:lvl5pPr marL="2057400" indent="-228600">
              <a:defRPr sz="3200" b="1">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3200" b="1">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3200" b="1">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3200" b="1">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3200" b="1">
                <a:solidFill>
                  <a:schemeClr val="tx2"/>
                </a:solidFill>
                <a:latin typeface="Arial" pitchFamily="34" charset="0"/>
                <a:ea typeface="MS PGothic" pitchFamily="34" charset="-128"/>
              </a:defRPr>
            </a:lvl9pPr>
          </a:lstStyle>
          <a:p>
            <a:r>
              <a:rPr lang="en-US" sz="1000">
                <a:solidFill>
                  <a:schemeClr val="tx1"/>
                </a:solidFill>
              </a:rPr>
              <a:t>Comstock GW, </a:t>
            </a:r>
            <a:r>
              <a:rPr lang="en-US" sz="1000" i="1">
                <a:solidFill>
                  <a:schemeClr val="tx1"/>
                </a:solidFill>
              </a:rPr>
              <a:t>Int. J Tuberc Lung Dis</a:t>
            </a:r>
            <a:r>
              <a:rPr lang="en-US" sz="1000">
                <a:solidFill>
                  <a:schemeClr val="tx1"/>
                </a:solidFill>
              </a:rPr>
              <a:t> 1999;3:847-50</a:t>
            </a:r>
          </a:p>
        </p:txBody>
      </p:sp>
      <p:sp>
        <p:nvSpPr>
          <p:cNvPr id="16389" name="Oval 6"/>
          <p:cNvSpPr>
            <a:spLocks noChangeArrowheads="1"/>
          </p:cNvSpPr>
          <p:nvPr/>
        </p:nvSpPr>
        <p:spPr bwMode="auto">
          <a:xfrm>
            <a:off x="1760538" y="2667000"/>
            <a:ext cx="68262" cy="76200"/>
          </a:xfrm>
          <a:prstGeom prst="ellipse">
            <a:avLst/>
          </a:prstGeom>
          <a:solidFill>
            <a:schemeClr val="tx1"/>
          </a:solidFill>
          <a:ln w="9525">
            <a:solidFill>
              <a:schemeClr val="tx1"/>
            </a:solidFill>
            <a:round/>
            <a:headEnd/>
            <a:tailEnd/>
          </a:ln>
        </p:spPr>
        <p:txBody>
          <a:bodyPr wrap="none" anchor="ctr"/>
          <a:lstStyle/>
          <a:p>
            <a:pPr algn="ctr"/>
            <a:endParaRPr lang="en-US"/>
          </a:p>
        </p:txBody>
      </p:sp>
      <p:pic>
        <p:nvPicPr>
          <p:cNvPr id="16390" name="Picture 1" descr="Screen Clippi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905000"/>
            <a:ext cx="35814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228600" y="1676400"/>
            <a:ext cx="8610600" cy="0"/>
          </a:xfrm>
          <a:prstGeom prst="line">
            <a:avLst/>
          </a:prstGeom>
          <a:noFill/>
          <a:ln w="12700">
            <a:solidFill>
              <a:schemeClr val="tx1"/>
            </a:solidFill>
            <a:round/>
            <a:headEnd/>
            <a:tailEnd/>
          </a:ln>
        </p:spPr>
        <p:txBody>
          <a:bodyPr wrap="none" anchor="ctr"/>
          <a:lstStyle/>
          <a:p>
            <a:pPr>
              <a:defRPr/>
            </a:pPr>
            <a:endParaRPr lang="en-US">
              <a:ln>
                <a:solidFill>
                  <a:schemeClr val="tx1"/>
                </a:solidFill>
              </a:ln>
              <a:ea typeface="ＭＳ Ｐゴシック" charset="-128"/>
            </a:endParaRPr>
          </a:p>
        </p:txBody>
      </p:sp>
    </p:spTree>
    <p:custDataLst>
      <p:tags r:id="rId1"/>
    </p:custDataLst>
    <p:extLst>
      <p:ext uri="{BB962C8B-B14F-4D97-AF65-F5344CB8AC3E}">
        <p14:creationId xmlns:p14="http://schemas.microsoft.com/office/powerpoint/2010/main" val="1962057134"/>
      </p:ext>
    </p:extLst>
  </p:cSld>
  <p:clrMapOvr>
    <a:masterClrMapping/>
  </p:clrMapOvr>
  <p:transition spd="slow"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dXRm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2MDk3NzM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PHVpc2hvdyBuYW1lPSJwcmVzZW50ZXJiaW8iIHZhbHVlPSJ0cnVlIi8+PHVpc2hvdyBuYW1lPSJjb21wYW55bG9nbyIgdmFsdWU9InRydWUiLz48dWlzaG93IG5hbWU9InNpZGViYXIiIHZhbHVlPSJ0cnVlIi8+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UIDATA" val="&lt;database version=&quot;8.0&quot;&gt;&lt;object type=&quot;1&quot; unique_id=&quot;10001&quot;&gt;&lt;property id=&quot;20141&quot; value=&quot;TBConsultantsJune182013_JSupdate&quot;/&gt;&lt;property id=&quot;20144&quot; value=&quot;0&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Migrant Clinicians Network&quot;/&gt;&lt;property id=&quot;20192&quot; value=&quot;https://migrantclinician.adobeconnect.com&quot;/&gt;&lt;property id=&quot;20193&quot; value=&quot;0&quot;/&gt;&lt;property id=&quot;20224&quot; value=&quot;C:\Users\Jill\Documents\MCN Files\Presentations&quot;/&gt;&lt;property id=&quot;20250&quot; value=&quot;0&quot;/&gt;&lt;property id=&quot;20251&quot; value=&quot;0&quot;/&gt;&lt;property id=&quot;20259&quot; value=&quot;0&quot;/&gt;&lt;property id=&quot;20700&quot; value=&quot;0&quot;/&gt;&lt;object type=&quot;2&quot; unique_id=&quot;10002&quot;&gt;&lt;object type=&quot;3&quot; unique_id=&quot;10003&quot;&gt;&lt;property id=&quot;20148&quot; value=&quot;5&quot;/&gt;&lt;property id=&quot;20300&quot; value=&quot;Slide 1&quot;/&gt;&lt;property id=&quot;20307&quot; value=&quot;257&quot;/&gt;&lt;property id=&quot;20309&quot; value=&quot;-1&quot;/&gt;&lt;/object&gt;&lt;object type=&quot;3&quot; unique_id=&quot;10004&quot;&gt;&lt;property id=&quot;20148&quot; value=&quot;5&quot;/&gt;&lt;property id=&quot;20300&quot; value=&quot;Slide 4 - &amp;quot;TBNet Bridge Case Management&amp;quot;&quot;/&gt;&lt;property id=&quot;20307&quot; value=&quot;333&quot;/&gt;&lt;property id=&quot;20309&quot; value=&quot;-1&quot;/&gt;&lt;/object&gt;&lt;object type=&quot;3&quot; unique_id=&quot;10006&quot;&gt;&lt;property id=&quot;20148&quot; value=&quot;5&quot;/&gt;&lt;property id=&quot;20300&quot; value=&quot;Slide 5&quot;/&gt;&lt;property id=&quot;20307&quot; value=&quot;351&quot;/&gt;&lt;property id=&quot;20309&quot; value=&quot;-1&quot;/&gt;&lt;/object&gt;&lt;object type=&quot;3&quot; unique_id=&quot;10008&quot;&gt;&lt;property id=&quot;20148&quot; value=&quot;5&quot;/&gt;&lt;property id=&quot;20300&quot; value=&quot;Slide 6&quot;/&gt;&lt;property id=&quot;20307&quot; value=&quot;338&quot;/&gt;&lt;property id=&quot;20309&quot; value=&quot;-1&quot;/&gt;&lt;/object&gt;&lt;object type=&quot;3&quot; unique_id=&quot;10012&quot;&gt;&lt;property id=&quot;20148&quot; value=&quot;5&quot;/&gt;&lt;property id=&quot;20300&quot; value=&quot;Slide 7&quot;/&gt;&lt;property id=&quot;20307&quot; value=&quot;339&quot;/&gt;&lt;property id=&quot;20309&quot; value=&quot;-1&quot;/&gt;&lt;/object&gt;&lt;object type=&quot;3&quot; unique_id=&quot;10014&quot;&gt;&lt;property id=&quot;20148&quot; value=&quot;5&quot;/&gt;&lt;property id=&quot;20300&quot; value=&quot;Slide 8&quot;/&gt;&lt;property id=&quot;20307&quot; value=&quot;342&quot;/&gt;&lt;property id=&quot;20309&quot; value=&quot;-1&quot;/&gt;&lt;/object&gt;&lt;object type=&quot;3&quot; unique_id=&quot;10015&quot;&gt;&lt;property id=&quot;20148&quot; value=&quot;5&quot;/&gt;&lt;property id=&quot;20300&quot; value=&quot;Slide 13&quot;/&gt;&lt;property id=&quot;20307&quot; value=&quot;348&quot;/&gt;&lt;property id=&quot;20309&quot; value=&quot;-1&quot;/&gt;&lt;/object&gt;&lt;object type=&quot;3&quot; unique_id=&quot;10032&quot;&gt;&lt;property id=&quot;20148&quot; value=&quot;5&quot;/&gt;&lt;property id=&quot;20300&quot; value=&quot;Slide 3&quot;/&gt;&lt;property id=&quot;20307&quot; value=&quot;355&quot;/&gt;&lt;property id=&quot;20309&quot; value=&quot;-1&quot;/&gt;&lt;/object&gt;&lt;object type=&quot;3&quot; unique_id=&quot;10090&quot;&gt;&lt;property id=&quot;20148&quot; value=&quot;5&quot;/&gt;&lt;property id=&quot;20300&quot; value=&quot;Slide 2&quot;/&gt;&lt;property id=&quot;20307&quot; value=&quot;357&quot;/&gt;&lt;property id=&quot;20309&quot; value=&quot;-1&quot;/&gt;&lt;/object&gt;&lt;object type=&quot;3&quot; unique_id=&quot;10209&quot;&gt;&lt;property id=&quot;20148&quot; value=&quot;5&quot;/&gt;&lt;property id=&quot;20300&quot; value=&quot;Slide 9&quot;/&gt;&lt;property id=&quot;20307&quot; value=&quot;358&quot;/&gt;&lt;/object&gt;&lt;object type=&quot;3&quot; unique_id=&quot;10210&quot;&gt;&lt;property id=&quot;20148&quot; value=&quot;5&quot;/&gt;&lt;property id=&quot;20300&quot; value=&quot;Slide 10&quot;/&gt;&lt;property id=&quot;20307&quot; value=&quot;359&quot;/&gt;&lt;/object&gt;&lt;object type=&quot;3&quot; unique_id=&quot;10211&quot;&gt;&lt;property id=&quot;20148&quot; value=&quot;5&quot;/&gt;&lt;property id=&quot;20300&quot; value=&quot;Slide 11&quot;/&gt;&lt;property id=&quot;20307&quot; value=&quot;360&quot;/&gt;&lt;/object&gt;&lt;object type=&quot;3&quot; unique_id=&quot;10212&quot;&gt;&lt;property id=&quot;20148&quot; value=&quot;5&quot;/&gt;&lt;property id=&quot;20300&quot; value=&quot;Slide 12&quot;/&gt;&lt;property id=&quot;20307&quot; value=&quot;361&quot;/&gt;&lt;/object&gt;&lt;/object&gt;&lt;object type=&quot;8&quot; unique_id=&quot;10030&quot;&gt;&lt;/object&gt;&lt;object type=&quot;10&quot; unique_id=&quot;10114&quot;&gt;&lt;object type=&quot;11&quot; unique_id=&quot;10115&quot;&gt;&lt;property id=&quot;20180&quot; value=&quot;1&quot;/&gt;&lt;property id=&quot;20181&quot; value=&quot;1&quot;/&gt;&lt;property id=&quot;20183&quot; value=&quot;1&quot;/&gt;&lt;/object&gt;&lt;object type=&quot;12&quot; unique_id=&quot;10117&quot;&gt;&lt;/object&gt;&lt;/object&gt;&lt;object type=&quot;4&quot; unique_id=&quot;1011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quot;/&gt;&lt;lineCharCount val=&quot;17&quot;/&gt;&lt;lineCharCount val=&quot;26&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14&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TIMING" val="|0.3|0.3|0.6"/>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29&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2671</TotalTime>
  <Words>2546</Words>
  <Application>Microsoft Office PowerPoint</Application>
  <PresentationFormat>On-screen Show (4:3)</PresentationFormat>
  <Paragraphs>495</Paragraphs>
  <Slides>41</Slides>
  <Notes>34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The burden of latent tuberculosis infection, the reservoir for active TB</vt:lpstr>
      <vt:lpstr>PowerPoint Presentation</vt:lpstr>
      <vt:lpstr>PowerPoint Presentation</vt:lpstr>
      <vt:lpstr>Pre-treatment Evaluation </vt:lpstr>
      <vt:lpstr>Initiating Treatment: Patient Education</vt:lpstr>
      <vt:lpstr>Baseline Medical Evaluation</vt:lpstr>
      <vt:lpstr>PowerPoint Presentation</vt:lpstr>
      <vt:lpstr>How Much INH is Needed for Prevention of TB?  </vt:lpstr>
      <vt:lpstr>PowerPoint Presentation</vt:lpstr>
      <vt:lpstr>PowerPoint Presentation</vt:lpstr>
      <vt:lpstr>Shorter regimens appear to be associated with increased completion rates</vt:lpstr>
      <vt:lpstr>Completion with 4R compared to 9H:  a randomized trial of 847 patients</vt:lpstr>
      <vt:lpstr>New Option for LTBI Treatment</vt:lpstr>
      <vt:lpstr>TBTC Study 26, PREVENT-TB:   A randomized, controlled trial of two regimens for treatment of LTBI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TBTC Study 26, PREVENT-TB : Adherence to therapy</vt:lpstr>
      <vt:lpstr>PowerPoint Presentation</vt:lpstr>
      <vt:lpstr>PowerPoint Presentation</vt:lpstr>
      <vt:lpstr>INH/RPT – Recommended Groups</vt:lpstr>
      <vt:lpstr>INH/RPT – Groups Not Recommended</vt:lpstr>
      <vt:lpstr>INH/RPT – Dosing/Cost</vt:lpstr>
      <vt:lpstr>PowerPoint Presentation</vt:lpstr>
      <vt:lpstr>PowerPoint Presentation</vt:lpstr>
      <vt:lpstr>PowerPoint Presentation</vt:lpstr>
      <vt:lpstr>PowerPoint Presentation</vt:lpstr>
      <vt:lpstr>PowerPoint Presentation</vt:lpstr>
      <vt:lpstr>Do we really need DOT for INH-RPT?</vt:lpstr>
      <vt:lpstr>Bethlehem, PA Experience</vt:lpstr>
      <vt:lpstr>Bethlehem, PA Experience</vt:lpstr>
      <vt:lpstr>Completion of Therapy</vt:lpstr>
      <vt:lpstr>Priorities in Screening and  Treatment of LTBI</vt:lpstr>
      <vt:lpstr>Treatment of LTBI 2015: Conclusions</vt:lpstr>
      <vt:lpstr>PowerPoint Presentation</vt:lpstr>
    </vt:vector>
  </TitlesOfParts>
  <Company>Migrant Clinicians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Jillian Hopewell</dc:creator>
  <cp:lastModifiedBy>Ed</cp:lastModifiedBy>
  <cp:revision>181</cp:revision>
  <dcterms:created xsi:type="dcterms:W3CDTF">2013-01-14T21:01:55Z</dcterms:created>
  <dcterms:modified xsi:type="dcterms:W3CDTF">2015-01-23T16:51:08Z</dcterms:modified>
</cp:coreProperties>
</file>